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s/comment1.xml" ContentType="application/vnd.openxmlformats-officedocument.presentationml.comments+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2.jpeg" ContentType="image/jpeg"/>
  <Override PartName="/ppt/media/image13.jpeg" ContentType="image/jpeg"/>
  <Override PartName="/ppt/notesSlides/notesSlide17.xml" ContentType="application/vnd.openxmlformats-officedocument.presentationml.notesSlide+xml"/>
  <Override PartName="/ppt/media/image14.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5.jpe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6.jpeg" ContentType="image/jpeg"/>
  <Override PartName="/ppt/media/image17.jpeg" ContentType="image/jpeg"/>
  <Override PartName="/ppt/media/image18.jpeg" ContentType="image/jpeg"/>
  <Override PartName="/ppt/notesSlides/notesSlide23.xml" ContentType="application/vnd.openxmlformats-officedocument.presentationml.notesSlide+xml"/>
  <Override PartName="/ppt/media/image19.jpe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20.jpeg" ContentType="image/jpe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media/image21.jpeg" ContentType="image/jpeg"/>
  <Override PartName="/ppt/notesSlides/notesSlide39.xml" ContentType="application/vnd.openxmlformats-officedocument.presentationml.notesSlide+xml"/>
  <Override PartName="/ppt/media/image22.jpeg" ContentType="image/jpeg"/>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23.jpeg" ContentType="image/jpeg"/>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nuel BUISSON" initials="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C554F"/>
        </a:fontRef>
        <a:srgbClr val="5C554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wholeTbl>
    <a:band2H>
      <a:tcTxStyle b="def" i="def"/>
      <a:tcStyle>
        <a:tcBdr/>
        <a:fill>
          <a:solidFill>
            <a:srgbClr val="5C554F">
              <a:alpha val="12000"/>
            </a:srgbClr>
          </a:solidFill>
        </a:fill>
      </a:tcStyle>
    </a:band2H>
    <a:firstCol>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Col>
    <a:la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lastRow>
    <a:firstRow>
      <a:tcTxStyle b="off" i="off">
        <a:fontRef idx="minor">
          <a:srgbClr val="FFFFFF"/>
        </a:fontRef>
        <a:srgbClr val="FFFFFF"/>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comments" Target="comments/comment1.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Relationship Id="rId77" Type="http://schemas.openxmlformats.org/officeDocument/2006/relationships/slide" Target="slides/slide69.xml"/><Relationship Id="rId78" Type="http://schemas.openxmlformats.org/officeDocument/2006/relationships/slide" Target="slides/slide70.xml"/><Relationship Id="rId79" Type="http://schemas.openxmlformats.org/officeDocument/2006/relationships/slide" Target="slides/slide71.xml"/><Relationship Id="rId80" Type="http://schemas.openxmlformats.org/officeDocument/2006/relationships/slide" Target="slides/slide72.xml"/><Relationship Id="rId81" Type="http://schemas.openxmlformats.org/officeDocument/2006/relationships/slide" Target="slides/slide73.xml"/><Relationship Id="rId82" Type="http://schemas.openxmlformats.org/officeDocument/2006/relationships/slide" Target="slides/slide74.xml"/><Relationship Id="rId83" Type="http://schemas.openxmlformats.org/officeDocument/2006/relationships/slide" Target="slides/slide75.xml"/><Relationship Id="rId84" Type="http://schemas.openxmlformats.org/officeDocument/2006/relationships/slide" Target="slides/slide76.xml"/><Relationship Id="rId85" Type="http://schemas.openxmlformats.org/officeDocument/2006/relationships/slide" Target="slides/slide77.xml"/><Relationship Id="rId86" Type="http://schemas.openxmlformats.org/officeDocument/2006/relationships/slide" Target="slides/slide78.xml"/><Relationship Id="rId87" Type="http://schemas.openxmlformats.org/officeDocument/2006/relationships/slide" Target="slides/slide79.xml"/><Relationship Id="rId88" Type="http://schemas.openxmlformats.org/officeDocument/2006/relationships/slide" Target="slides/slide80.xml"/><Relationship Id="rId89" Type="http://schemas.openxmlformats.org/officeDocument/2006/relationships/slide" Target="slides/slide81.xml"/><Relationship Id="rId90" Type="http://schemas.openxmlformats.org/officeDocument/2006/relationships/slide" Target="slides/slide82.xml"/><Relationship Id="rId91" Type="http://schemas.openxmlformats.org/officeDocument/2006/relationships/slide" Target="slides/slide83.xml"/><Relationship Id="rId92" Type="http://schemas.openxmlformats.org/officeDocument/2006/relationships/slide" Target="slides/slide84.xml"/><Relationship Id="rId93" Type="http://schemas.openxmlformats.org/officeDocument/2006/relationships/slide" Target="slides/slide85.xml"/><Relationship Id="rId94" Type="http://schemas.openxmlformats.org/officeDocument/2006/relationships/slide" Target="slides/slide86.xml"/><Relationship Id="rId95" Type="http://schemas.openxmlformats.org/officeDocument/2006/relationships/slide" Target="slides/slide87.xml"/><Relationship Id="rId96" Type="http://schemas.openxmlformats.org/officeDocument/2006/relationships/slide" Target="slides/slide88.xml"/><Relationship Id="rId97" Type="http://schemas.openxmlformats.org/officeDocument/2006/relationships/slide" Target="slides/slide89.xml"/><Relationship Id="rId98" Type="http://schemas.openxmlformats.org/officeDocument/2006/relationships/slide" Target="slides/slide90.xml"/><Relationship Id="rId99" Type="http://schemas.openxmlformats.org/officeDocument/2006/relationships/slide" Target="slides/slide91.xml"/><Relationship Id="rId100" Type="http://schemas.openxmlformats.org/officeDocument/2006/relationships/slide" Target="slides/slide92.xml"/><Relationship Id="rId101" Type="http://schemas.openxmlformats.org/officeDocument/2006/relationships/slide" Target="slides/slide93.xml"/><Relationship Id="rId102" Type="http://schemas.openxmlformats.org/officeDocument/2006/relationships/slide" Target="slides/slide94.xml"/><Relationship Id="rId103" Type="http://schemas.openxmlformats.org/officeDocument/2006/relationships/slide" Target="slides/slide95.xml"/><Relationship Id="rId104" Type="http://schemas.openxmlformats.org/officeDocument/2006/relationships/slide" Target="slides/slide96.xml"/><Relationship Id="rId105" Type="http://schemas.openxmlformats.org/officeDocument/2006/relationships/slide" Target="slides/slide97.xml"/><Relationship Id="rId106" Type="http://schemas.openxmlformats.org/officeDocument/2006/relationships/slide" Target="slides/slide98.xml"/><Relationship Id="rId107" Type="http://schemas.openxmlformats.org/officeDocument/2006/relationships/slide" Target="slides/slide99.xml"/><Relationship Id="rId108" Type="http://schemas.openxmlformats.org/officeDocument/2006/relationships/slide" Target="slides/slide100.xml"/><Relationship Id="rId109" Type="http://schemas.openxmlformats.org/officeDocument/2006/relationships/slide" Target="slides/slide101.xml"/><Relationship Id="rId110" Type="http://schemas.openxmlformats.org/officeDocument/2006/relationships/slide" Target="slides/slide102.xml"/><Relationship Id="rId111" Type="http://schemas.openxmlformats.org/officeDocument/2006/relationships/slide" Target="slides/slide10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0T18:10:08.725" idx="1">
    <p:pos x="3136" y="2512"/>
    <p:text>Je suprime trop lourd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ph type="sldImg"/>
          </p:nvPr>
        </p:nvSpPr>
        <p:spPr>
          <a:xfrm>
            <a:off x="1143000" y="685800"/>
            <a:ext cx="4572000" cy="3429000"/>
          </a:xfrm>
          <a:prstGeom prst="rect">
            <a:avLst/>
          </a:prstGeom>
        </p:spPr>
        <p:txBody>
          <a:bodyPr/>
          <a:lstStyle/>
          <a:p>
            <a:pPr/>
          </a:p>
        </p:txBody>
      </p:sp>
      <p:sp>
        <p:nvSpPr>
          <p:cNvPr id="325" name="Shape 3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34.xml.rels><?xml version="1.0" encoding="UTF-8" standalone="yes"?><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35.xml.rels><?xml version="1.0" encoding="UTF-8" standalone="yes"?><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36.xml.rels><?xml version="1.0" encoding="UTF-8" standalone="yes"?><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37.xml.rels><?xml version="1.0" encoding="UTF-8" standalone="yes"?><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38.xml.rels><?xml version="1.0" encoding="UTF-8" standalone="yes"?><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39.xml.rels><?xml version="1.0" encoding="UTF-8" standalone="yes"?><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standalone="yes"?><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41.xml.rels><?xml version="1.0" encoding="UTF-8" standalone="yes"?><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42.xml.rels><?xml version="1.0" encoding="UTF-8" standalone="yes"?><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43.xml.rels><?xml version="1.0" encoding="UTF-8" standalone="yes"?><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44.xml.rels><?xml version="1.0" encoding="UTF-8" standalone="yes"?><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45.xml.rels><?xml version="1.0" encoding="UTF-8" standalone="yes"?><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46.xml.rels><?xml version="1.0" encoding="UTF-8" standalone="yes"?><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47.xml.rels><?xml version="1.0" encoding="UTF-8" standalone="yes"?><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48.xml.rels><?xml version="1.0" encoding="UTF-8" standalone="yes"?><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49.xml.rels><?xml version="1.0" encoding="UTF-8" standalone="yes"?><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0.xml.rels><?xml version="1.0" encoding="UTF-8" standalone="yes"?><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51.xml.rels><?xml version="1.0" encoding="UTF-8" standalone="yes"?><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52.xml.rels><?xml version="1.0" encoding="UTF-8" standalone="yes"?><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53.xml.rels><?xml version="1.0" encoding="UTF-8" standalone="yes"?><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54.xml.rels><?xml version="1.0" encoding="UTF-8" standalone="yes"?><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55.xml.rels><?xml version="1.0" encoding="UTF-8" standalone="yes"?><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r>
              <a:t>Kenneth Arrow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lvl="1" marL="468000" indent="-108000" algn="just" defTabSz="360000">
              <a:buSzPct val="100000"/>
              <a:buFont typeface="Optima"/>
              <a:buChar char="-"/>
              <a:defRPr sz="1400">
                <a:latin typeface="Times"/>
                <a:ea typeface="Times"/>
                <a:cs typeface="Times"/>
                <a:sym typeface="Times"/>
              </a:defRPr>
            </a:pPr>
            <a:r>
              <a:t>Un échantillon de mères dans une même situation</a:t>
            </a:r>
          </a:p>
          <a:p>
            <a:pPr lvl="1" marL="468000" indent="-108000" algn="just" defTabSz="360000">
              <a:buSzPct val="100000"/>
              <a:buFont typeface="Optima"/>
              <a:buChar char="-"/>
              <a:defRPr sz="1400">
                <a:latin typeface="Times"/>
                <a:ea typeface="Times"/>
                <a:cs typeface="Times"/>
                <a:sym typeface="Times"/>
              </a:defRPr>
            </a:pPr>
            <a:r>
              <a:t>Ordonnée = nombre d’heures travaillées par semaine</a:t>
            </a:r>
          </a:p>
          <a:p>
            <a:pPr lvl="1" marL="468000" indent="-108000" algn="just" defTabSz="360000">
              <a:buSzPct val="100000"/>
              <a:buFont typeface="Optima"/>
              <a:buChar char="-"/>
              <a:defRPr sz="1400">
                <a:latin typeface="Times"/>
                <a:ea typeface="Times"/>
                <a:cs typeface="Times"/>
                <a:sym typeface="Times"/>
              </a:defRPr>
            </a:pPr>
            <a:r>
              <a:t>Deux groupes selon l’importance du revenu non salarial : elles travaillent moins quand le revenu non salarial est plus élevé.</a:t>
            </a:r>
          </a:p>
          <a:p>
            <a:pPr lvl="1" marL="468000" indent="-108000" algn="just" defTabSz="360000">
              <a:buSzPct val="100000"/>
              <a:buFont typeface="Optima"/>
              <a:buChar char="-"/>
              <a:defRPr sz="1400">
                <a:latin typeface="Times"/>
                <a:ea typeface="Times"/>
                <a:cs typeface="Times"/>
                <a:sym typeface="Times"/>
              </a:defRPr>
            </a:pPr>
            <a:r>
              <a:t>Pour les valeurs trop basses : problème des interactions avec les allocations...</a:t>
            </a:r>
          </a:p>
          <a:p>
            <a:pPr lvl="1" marL="468000" indent="-108000" algn="just" defTabSz="360000">
              <a:buSzPct val="100000"/>
              <a:buFont typeface="Optima"/>
              <a:buChar char="-"/>
              <a:defRPr sz="1400">
                <a:latin typeface="Times"/>
                <a:ea typeface="Times"/>
                <a:cs typeface="Times"/>
                <a:sym typeface="Times"/>
              </a:defRPr>
            </a:pPr>
            <a:r>
              <a:t>au delà de 3 livres le </a:t>
            </a:r>
            <a:r>
              <a:rPr b="1"/>
              <a:t>nombre d’heures travaillées</a:t>
            </a:r>
            <a:r>
              <a:t> diminue : l’effet revenu l’emporte sur l’effet de substitution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Dans cette étude concernant l’APE, une aide qui s’adresse aux mères d'enfants de moins de trois ans, on compare leur comportement aux mères d'enfants de plus de 3 ans pour s’en servir de « groupe témoins ». </a:t>
            </a:r>
          </a:p>
          <a:p>
            <a:pPr/>
            <a:r>
              <a:t>Une étude de ce type entraine d’importants risques de biais (écart systématique entre la valeur obtenue et la «vraie valeur» que l’on cherche à connaître) et il faut procéder à des contrôles systématiques. Par exemple il faut contrôler les caractéristiques des mères isolées dans les deux groupes : si elles sont différentes, c’est normal qu’elles n’aient pas la même évolution dans l’emploi.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r>
              <a:t>prendre un exemple concret de demande individuelle d’une entreprise jusqu’au taux de salaire,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Shape 415"/>
          <p:cNvSpPr/>
          <p:nvPr>
            <p:ph type="sldImg"/>
          </p:nvPr>
        </p:nvSpPr>
        <p:spPr>
          <a:prstGeom prst="rect">
            <a:avLst/>
          </a:prstGeom>
        </p:spPr>
        <p:txBody>
          <a:bodyPr/>
          <a:lstStyle/>
          <a:p>
            <a:pPr/>
          </a:p>
        </p:txBody>
      </p:sp>
      <p:sp>
        <p:nvSpPr>
          <p:cNvPr id="416" name="Shape 416"/>
          <p:cNvSpPr/>
          <p:nvPr>
            <p:ph type="body" sz="quarter" idx="1"/>
          </p:nvPr>
        </p:nvSpPr>
        <p:spPr>
          <a:prstGeom prst="rect">
            <a:avLst/>
          </a:prstGeom>
        </p:spPr>
        <p:txBody>
          <a:bodyPr/>
          <a:lstStyle/>
          <a:p>
            <a:pPr/>
            <a:r>
              <a:t>Le long de la courbe : les entreprises réagissent aux prix et embauchent moins quand le prix augmente.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exclusion par les prix = inactivité, « non emploi volontaire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Le modèle de base est surtout utile pour prédire des effets simples et massifs, comme l’ajustement des prix et des quantités :</a:t>
            </a:r>
          </a:p>
          <a:p>
            <a:pPr/>
            <a:r>
              <a:t>Ici :</a:t>
            </a:r>
          </a:p>
          <a:p>
            <a:pPr/>
            <a:r>
              <a:t>- forte élasticité, due à leur situation, elles sont sensibles aux prix, et fortement en concurrence entre elles.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r>
              <a:t>Je reprend en détails dans le cours sur l’école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p>
            <a:pPr/>
            <a:r>
              <a:t>Calculs d’un article de M. Gurgand in « Economie de l’éducation ».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sldImg"/>
          </p:nvPr>
        </p:nvSpPr>
        <p:spPr>
          <a:prstGeom prst="rect">
            <a:avLst/>
          </a:prstGeom>
        </p:spPr>
        <p:txBody>
          <a:bodyPr/>
          <a:lstStyle/>
          <a:p>
            <a:pPr/>
          </a:p>
        </p:txBody>
      </p:sp>
      <p:sp>
        <p:nvSpPr>
          <p:cNvPr id="447" name="Shape 447"/>
          <p:cNvSpPr/>
          <p:nvPr>
            <p:ph type="body" sz="quarter" idx="1"/>
          </p:nvPr>
        </p:nvSpPr>
        <p:spPr>
          <a:prstGeom prst="rect">
            <a:avLst/>
          </a:prstGeom>
        </p:spPr>
        <p:txBody>
          <a:bodyPr/>
          <a:lstStyle/>
          <a:p>
            <a:pPr/>
            <a:r>
              <a:t>Ici on complexifie le modèle beckerien en introduisant le risque de chômage plutôt que de raisonner en plein emploi.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a:p>
        </p:txBody>
      </p:sp>
      <p:sp>
        <p:nvSpPr>
          <p:cNvPr id="453" name="Shape 453"/>
          <p:cNvSpPr/>
          <p:nvPr>
            <p:ph type="body" sz="quarter" idx="1"/>
          </p:nvPr>
        </p:nvSpPr>
        <p:spPr>
          <a:prstGeom prst="rect">
            <a:avLst/>
          </a:prstGeom>
        </p:spPr>
        <p:txBody>
          <a:bodyPr/>
          <a:lstStyle/>
          <a:p>
            <a:pPr/>
            <a:r>
              <a:t>DEAVS : obtenu en formation initiale pour les plus jeunes, ou bien en cours de vie active avec le recours à la VAE (Validation des acquis de l’expérience).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expliquer qu’on prend l’exemple d’une profession peu qualifiée : plus adapté pour le modèle de base.,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ph type="sldImg"/>
          </p:nvPr>
        </p:nvSpPr>
        <p:spPr>
          <a:prstGeom prst="rect">
            <a:avLst/>
          </a:prstGeom>
        </p:spPr>
        <p:txBody>
          <a:bodyPr/>
          <a:lstStyle/>
          <a:p>
            <a:pPr/>
          </a:p>
        </p:txBody>
      </p:sp>
      <p:sp>
        <p:nvSpPr>
          <p:cNvPr id="458" name="Shape 458"/>
          <p:cNvSpPr/>
          <p:nvPr>
            <p:ph type="body" sz="quarter" idx="1"/>
          </p:nvPr>
        </p:nvSpPr>
        <p:spPr>
          <a:prstGeom prst="rect">
            <a:avLst/>
          </a:prstGeom>
        </p:spPr>
        <p:txBody>
          <a:bodyPr/>
          <a:lstStyle/>
          <a:p>
            <a:pPr/>
            <a:r>
              <a:t>Remarque : on se focalise sur une petite sélection de spécificités : seulement trois !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p>
            <a:pPr/>
            <a:r>
              <a:t>Des exemples : la surconsommation française d’antibiotiques et de calmants.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ph type="sldImg"/>
          </p:nvPr>
        </p:nvSpPr>
        <p:spPr>
          <a:prstGeom prst="rect">
            <a:avLst/>
          </a:prstGeom>
        </p:spPr>
        <p:txBody>
          <a:bodyPr/>
          <a:lstStyle/>
          <a:p>
            <a:pPr/>
          </a:p>
        </p:txBody>
      </p:sp>
      <p:sp>
        <p:nvSpPr>
          <p:cNvPr id="471" name="Shape 471"/>
          <p:cNvSpPr/>
          <p:nvPr>
            <p:ph type="body" sz="quarter" idx="1"/>
          </p:nvPr>
        </p:nvSpPr>
        <p:spPr>
          <a:prstGeom prst="rect">
            <a:avLst/>
          </a:prstGeom>
        </p:spPr>
        <p:txBody>
          <a:bodyPr/>
          <a:lstStyle/>
          <a:p>
            <a:pPr/>
            <a:r>
              <a:t>Insister sur le risque de demande induite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9" name="Shape 479"/>
          <p:cNvSpPr/>
          <p:nvPr>
            <p:ph type="sldImg"/>
          </p:nvPr>
        </p:nvSpPr>
        <p:spPr>
          <a:prstGeom prst="rect">
            <a:avLst/>
          </a:prstGeom>
        </p:spPr>
        <p:txBody>
          <a:bodyPr/>
          <a:lstStyle/>
          <a:p>
            <a:pPr/>
          </a:p>
        </p:txBody>
      </p:sp>
      <p:sp>
        <p:nvSpPr>
          <p:cNvPr id="480" name="Shape 480"/>
          <p:cNvSpPr/>
          <p:nvPr>
            <p:ph type="body" sz="quarter" idx="1"/>
          </p:nvPr>
        </p:nvSpPr>
        <p:spPr>
          <a:prstGeom prst="rect">
            <a:avLst/>
          </a:prstGeom>
        </p:spPr>
        <p:txBody>
          <a:bodyPr/>
          <a:lstStyle/>
          <a:p>
            <a:pPr/>
            <a:r>
              <a:t>aménité = attrait pour le caractère agréable d’un lieu.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ph type="sldImg"/>
          </p:nvPr>
        </p:nvSpPr>
        <p:spPr>
          <a:prstGeom prst="rect">
            <a:avLst/>
          </a:prstGeom>
        </p:spPr>
        <p:txBody>
          <a:bodyPr/>
          <a:lstStyle/>
          <a:p>
            <a:pPr/>
          </a:p>
        </p:txBody>
      </p:sp>
      <p:sp>
        <p:nvSpPr>
          <p:cNvPr id="489" name="Shape 489"/>
          <p:cNvSpPr/>
          <p:nvPr>
            <p:ph type="body" sz="quarter" idx="1"/>
          </p:nvPr>
        </p:nvSpPr>
        <p:spPr>
          <a:prstGeom prst="rect">
            <a:avLst/>
          </a:prstGeom>
        </p:spPr>
        <p:txBody>
          <a:bodyPr/>
          <a:lstStyle/>
          <a:p>
            <a:pPr/>
            <a:r>
              <a:t>Ici : de nombreux effets de structure peuvent jouer : qualité des médecins, revenu moyen des patients, densité médicale du secteur…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defRPr sz="1700"/>
            </a:pPr>
            <a:r>
              <a:t>Deux interprétations en balance : rôle de la densité médicale sur le revenu, et attrait pour le beau temps. </a:t>
            </a:r>
          </a:p>
          <a:p>
            <a:pPr>
              <a:defRPr sz="1700"/>
            </a:pPr>
            <a:r>
              <a:t>L’article montre qu’il faudrait des primes très élevés pour compenser l’aménité des médecins</a:t>
            </a:r>
          </a:p>
          <a:p>
            <a:pPr>
              <a:defRPr sz="1700"/>
            </a:pPr>
            <a:r>
              <a:t>Lecture : La valeur des effets estimés figure entre parenthèses sous le nom des régions. Par exemple, les médecins préfèrent, toutes choses égales par ailleurs, s’installer dans les régions PACA ou Languedoc-Roussillon (coefficient positif) plutôt que dans la région de référence (Picardie). Au contraire, les caractéristiques des régions Limousin ou Franche-Comté les rendent moins attractives pour les médecins que la région de référence (coefficient négatif).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1" name="Shape 501"/>
          <p:cNvSpPr/>
          <p:nvPr>
            <p:ph type="sldImg"/>
          </p:nvPr>
        </p:nvSpPr>
        <p:spPr>
          <a:prstGeom prst="rect">
            <a:avLst/>
          </a:prstGeom>
        </p:spPr>
        <p:txBody>
          <a:bodyPr/>
          <a:lstStyle/>
          <a:p>
            <a:pPr/>
          </a:p>
        </p:txBody>
      </p:sp>
      <p:sp>
        <p:nvSpPr>
          <p:cNvPr id="502" name="Shape 502"/>
          <p:cNvSpPr/>
          <p:nvPr>
            <p:ph type="body" sz="quarter" idx="1"/>
          </p:nvPr>
        </p:nvSpPr>
        <p:spPr>
          <a:prstGeom prst="rect">
            <a:avLst/>
          </a:prstGeom>
        </p:spPr>
        <p:txBody>
          <a:bodyPr/>
          <a:lstStyle/>
          <a:p>
            <a:pPr/>
            <a:r>
              <a:t>Rente de situation : explication propre aux professions réglementées comme les pharmaciens, qui bénéficient de rentes locales, mais je n’ai pas développé.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sldImg"/>
          </p:nvPr>
        </p:nvSpPr>
        <p:spPr>
          <a:prstGeom prst="rect">
            <a:avLst/>
          </a:prstGeom>
        </p:spPr>
        <p:txBody>
          <a:bodyPr/>
          <a:lstStyle/>
          <a:p>
            <a:pPr/>
          </a:p>
        </p:txBody>
      </p:sp>
      <p:sp>
        <p:nvSpPr>
          <p:cNvPr id="510" name="Shape 510"/>
          <p:cNvSpPr/>
          <p:nvPr>
            <p:ph type="body" sz="quarter" idx="1"/>
          </p:nvPr>
        </p:nvSpPr>
        <p:spPr>
          <a:prstGeom prst="rect">
            <a:avLst/>
          </a:prstGeom>
        </p:spPr>
        <p:txBody>
          <a:bodyPr/>
          <a:lstStyle/>
          <a:p>
            <a:pPr/>
            <a:r>
              <a:t>Les CG peuvent mener des politiques incitatitives selon le type de structure par exemple.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r>
              <a:t>Les cotisations diminuent le volume horaire et le salaire net.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Shape 524"/>
          <p:cNvSpPr/>
          <p:nvPr>
            <p:ph type="sldImg"/>
          </p:nvPr>
        </p:nvSpPr>
        <p:spPr>
          <a:prstGeom prst="rect">
            <a:avLst/>
          </a:prstGeom>
        </p:spPr>
        <p:txBody>
          <a:bodyPr/>
          <a:lstStyle/>
          <a:p>
            <a:pPr/>
          </a:p>
        </p:txBody>
      </p:sp>
      <p:sp>
        <p:nvSpPr>
          <p:cNvPr id="525" name="Shape 525"/>
          <p:cNvSpPr/>
          <p:nvPr>
            <p:ph type="body" sz="quarter" idx="1"/>
          </p:nvPr>
        </p:nvSpPr>
        <p:spPr>
          <a:prstGeom prst="rect">
            <a:avLst/>
          </a:prstGeom>
        </p:spPr>
        <p:txBody>
          <a:bodyPr/>
          <a:lstStyle/>
          <a:p>
            <a:pPr/>
            <a:r>
              <a:t>Source : gautié, ici c’est le cas des cadres ! </a:t>
            </a:r>
          </a:p>
          <a:p>
            <a:pPr/>
            <a:r>
              <a:t>à comparer aux cas inverse.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ph type="sldImg"/>
          </p:nvPr>
        </p:nvSpPr>
        <p:spPr>
          <a:prstGeom prst="rect">
            <a:avLst/>
          </a:prstGeom>
        </p:spPr>
        <p:txBody>
          <a:bodyPr/>
          <a:lstStyle/>
          <a:p>
            <a:pPr/>
          </a:p>
        </p:txBody>
      </p:sp>
      <p:sp>
        <p:nvSpPr>
          <p:cNvPr id="352" name="Shape 352"/>
          <p:cNvSpPr/>
          <p:nvPr>
            <p:ph type="body" sz="quarter" idx="1"/>
          </p:nvPr>
        </p:nvSpPr>
        <p:spPr>
          <a:prstGeom prst="rect">
            <a:avLst/>
          </a:prstGeom>
        </p:spPr>
        <p:txBody>
          <a:bodyPr/>
          <a:lstStyle/>
          <a:p>
            <a:pPr/>
            <a:r>
              <a:t>expliquer taux de salaire</a:t>
            </a:r>
          </a:p>
          <a:p>
            <a:pPr/>
            <a:r>
              <a:t>SMIC horaire net = 7,5 en 2015. </a:t>
            </a:r>
          </a:p>
          <a:p>
            <a:pPr/>
            <a:r>
              <a:t>expliquer l’importance économétrique différence marge extensive / intensive… et on en voit la cause en détaillant l’arbitrage travail - loisirs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hape 532"/>
          <p:cNvSpPr/>
          <p:nvPr>
            <p:ph type="sldImg"/>
          </p:nvPr>
        </p:nvSpPr>
        <p:spPr>
          <a:prstGeom prst="rect">
            <a:avLst/>
          </a:prstGeom>
        </p:spPr>
        <p:txBody>
          <a:bodyPr/>
          <a:lstStyle/>
          <a:p>
            <a:pPr/>
          </a:p>
        </p:txBody>
      </p:sp>
      <p:sp>
        <p:nvSpPr>
          <p:cNvPr id="533" name="Shape 533"/>
          <p:cNvSpPr/>
          <p:nvPr>
            <p:ph type="body" sz="quarter" idx="1"/>
          </p:nvPr>
        </p:nvSpPr>
        <p:spPr>
          <a:prstGeom prst="rect">
            <a:avLst/>
          </a:prstGeom>
        </p:spPr>
        <p:txBody>
          <a:bodyPr/>
          <a:lstStyle/>
          <a:p>
            <a:pPr/>
            <a:r>
              <a:t>spectaculaire baisse du nombre de médecins par année à partir de sa mise en oeuvre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4" name="Shape 544"/>
          <p:cNvSpPr/>
          <p:nvPr>
            <p:ph type="sldImg"/>
          </p:nvPr>
        </p:nvSpPr>
        <p:spPr>
          <a:prstGeom prst="rect">
            <a:avLst/>
          </a:prstGeom>
        </p:spPr>
        <p:txBody>
          <a:bodyPr/>
          <a:lstStyle/>
          <a:p>
            <a:pPr/>
          </a:p>
        </p:txBody>
      </p:sp>
      <p:sp>
        <p:nvSpPr>
          <p:cNvPr id="545" name="Shape 545"/>
          <p:cNvSpPr/>
          <p:nvPr>
            <p:ph type="body" sz="quarter" idx="1"/>
          </p:nvPr>
        </p:nvSpPr>
        <p:spPr>
          <a:prstGeom prst="rect">
            <a:avLst/>
          </a:prstGeom>
        </p:spPr>
        <p:txBody>
          <a:bodyPr/>
          <a:lstStyle/>
          <a:p>
            <a:pPr/>
            <a:r>
              <a:t>24000 pharmacies, trop pour l’inspection générale des affaires sociales. </a:t>
            </a:r>
          </a:p>
          <a:p>
            <a:pPr/>
            <a:r>
              <a:t>Loi Macron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Shape 552"/>
          <p:cNvSpPr/>
          <p:nvPr>
            <p:ph type="sldImg"/>
          </p:nvPr>
        </p:nvSpPr>
        <p:spPr>
          <a:prstGeom prst="rect">
            <a:avLst/>
          </a:prstGeom>
        </p:spPr>
        <p:txBody>
          <a:bodyPr/>
          <a:lstStyle/>
          <a:p>
            <a:pPr/>
          </a:p>
        </p:txBody>
      </p:sp>
      <p:sp>
        <p:nvSpPr>
          <p:cNvPr id="553" name="Shape 553"/>
          <p:cNvSpPr/>
          <p:nvPr>
            <p:ph type="body" sz="quarter" idx="1"/>
          </p:nvPr>
        </p:nvSpPr>
        <p:spPr>
          <a:prstGeom prst="rect">
            <a:avLst/>
          </a:prstGeom>
        </p:spPr>
        <p:txBody>
          <a:bodyPr/>
          <a:lstStyle/>
          <a:p>
            <a:pPr/>
            <a:r>
              <a:t>approche fonctionnaliste reprise dans la partie suivante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p>
            <a:pPr/>
            <a:r>
              <a:t>approche fonctionnaliste dans la partie suivante sur la socialisation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ph type="sldImg"/>
          </p:nvPr>
        </p:nvSpPr>
        <p:spPr>
          <a:prstGeom prst="rect">
            <a:avLst/>
          </a:prstGeom>
        </p:spPr>
        <p:txBody>
          <a:bodyPr/>
          <a:lstStyle/>
          <a:p>
            <a:pPr/>
          </a:p>
        </p:txBody>
      </p:sp>
      <p:sp>
        <p:nvSpPr>
          <p:cNvPr id="565" name="Shape 565"/>
          <p:cNvSpPr/>
          <p:nvPr>
            <p:ph type="body" sz="quarter" idx="1"/>
          </p:nvPr>
        </p:nvSpPr>
        <p:spPr>
          <a:prstGeom prst="rect">
            <a:avLst/>
          </a:prstGeom>
        </p:spPr>
        <p:txBody>
          <a:bodyPr/>
          <a:lstStyle/>
          <a:p>
            <a:pPr/>
            <a:r>
              <a:t>Freidson se situe dans la foulée de l’analyse interactionniste, dans la prise de distance avec la légitimité professionnelle, </a:t>
            </a:r>
          </a:p>
          <a:p>
            <a:pPr/>
            <a:r>
              <a:t>Education du public = croyances en l’établissement du monopole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Shape 572"/>
          <p:cNvSpPr/>
          <p:nvPr>
            <p:ph type="sldImg"/>
          </p:nvPr>
        </p:nvSpPr>
        <p:spPr>
          <a:prstGeom prst="rect">
            <a:avLst/>
          </a:prstGeom>
        </p:spPr>
        <p:txBody>
          <a:bodyPr/>
          <a:lstStyle/>
          <a:p>
            <a:pPr/>
          </a:p>
        </p:txBody>
      </p:sp>
      <p:sp>
        <p:nvSpPr>
          <p:cNvPr id="573" name="Shape 573"/>
          <p:cNvSpPr/>
          <p:nvPr>
            <p:ph type="body" sz="quarter" idx="1"/>
          </p:nvPr>
        </p:nvSpPr>
        <p:spPr>
          <a:prstGeom prst="rect">
            <a:avLst/>
          </a:prstGeom>
        </p:spPr>
        <p:txBody>
          <a:bodyPr/>
          <a:lstStyle/>
          <a:p>
            <a:pPr/>
            <a:r>
              <a:t>Remarque : syndicats de médecins anciens (dès les années 1880) : une prof organisée. Création de l’ordre des médecins en 1940 (sous Vichy) après de nombreux débats dans la période antérieure, et  est dissout en 1944 et nouvel Ordre des médecins en 1945. Conseil de l’ordre des médecins. Missions : adhésion obligatoire, vérifie l’application du code de déontologie médicale créé en 1947, qui est un décret officiel, interlocuteur du gouvernement sur les réformes de santé, contrôle l’exercice de la profession médicale.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8" name="Shape 588"/>
          <p:cNvSpPr/>
          <p:nvPr>
            <p:ph type="sldImg"/>
          </p:nvPr>
        </p:nvSpPr>
        <p:spPr>
          <a:prstGeom prst="rect">
            <a:avLst/>
          </a:prstGeom>
        </p:spPr>
        <p:txBody>
          <a:bodyPr/>
          <a:lstStyle/>
          <a:p>
            <a:pPr/>
          </a:p>
        </p:txBody>
      </p:sp>
      <p:sp>
        <p:nvSpPr>
          <p:cNvPr id="589" name="Shape 589"/>
          <p:cNvSpPr/>
          <p:nvPr>
            <p:ph type="body" sz="quarter" idx="1"/>
          </p:nvPr>
        </p:nvSpPr>
        <p:spPr>
          <a:prstGeom prst="rect">
            <a:avLst/>
          </a:prstGeom>
        </p:spPr>
        <p:txBody>
          <a:bodyPr/>
          <a:lstStyle/>
          <a:p>
            <a:pPr/>
            <a:r>
              <a:t>défense autonomie « libérale » mais en même temps, des prescripteurs qui dépendent beaucoup du travail d’expertise des autres. </a:t>
            </a:r>
          </a:p>
          <a:p>
            <a:pPr/>
            <a:r>
              <a:t>Les auteurs montrent aussi la très forte segmentation du métier : plusieurs modèles de médecins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2" name="Shape 602"/>
          <p:cNvSpPr/>
          <p:nvPr>
            <p:ph type="sldImg"/>
          </p:nvPr>
        </p:nvSpPr>
        <p:spPr>
          <a:prstGeom prst="rect">
            <a:avLst/>
          </a:prstGeom>
        </p:spPr>
        <p:txBody>
          <a:bodyPr/>
          <a:lstStyle/>
          <a:p>
            <a:pPr/>
          </a:p>
        </p:txBody>
      </p:sp>
      <p:sp>
        <p:nvSpPr>
          <p:cNvPr id="603" name="Shape 603"/>
          <p:cNvSpPr/>
          <p:nvPr>
            <p:ph type="body" sz="quarter" idx="1"/>
          </p:nvPr>
        </p:nvSpPr>
        <p:spPr>
          <a:prstGeom prst="rect">
            <a:avLst/>
          </a:prstGeom>
        </p:spPr>
        <p:txBody>
          <a:bodyPr/>
          <a:lstStyle/>
          <a:p>
            <a:pPr/>
            <a:r>
              <a:t>Un mot sur la construction par les conventions collectives : pas les mêmes en prestataires et emploi direct cf Trabut</a:t>
            </a:r>
          </a:p>
          <a:p>
            <a:pPr/>
            <a:r>
              <a:t>La puissance publique a poussé le mode prestataire, plus avantageux pour les associations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Shape 611"/>
          <p:cNvSpPr/>
          <p:nvPr>
            <p:ph type="sldImg"/>
          </p:nvPr>
        </p:nvSpPr>
        <p:spPr>
          <a:prstGeom prst="rect">
            <a:avLst/>
          </a:prstGeom>
        </p:spPr>
        <p:txBody>
          <a:bodyPr/>
          <a:lstStyle/>
          <a:p>
            <a:pPr/>
          </a:p>
        </p:txBody>
      </p:sp>
      <p:sp>
        <p:nvSpPr>
          <p:cNvPr id="612" name="Shape 612"/>
          <p:cNvSpPr/>
          <p:nvPr>
            <p:ph type="body" sz="quarter" idx="1"/>
          </p:nvPr>
        </p:nvSpPr>
        <p:spPr>
          <a:prstGeom prst="rect">
            <a:avLst/>
          </a:prstGeom>
        </p:spPr>
        <p:txBody>
          <a:bodyPr/>
          <a:lstStyle/>
          <a:p>
            <a:pPr/>
            <a:r>
              <a:t>Données enquête 2003</a:t>
            </a:r>
          </a:p>
          <a:p>
            <a:pPr/>
            <a:r>
              <a:t>curieux effet de baisse de l’aide professionnelle pour le GIR 1 : conséquence de prestations relevant de l’aide sanitaire en parallèle et non de l’aide à la personne (infirmiers, hospitalisation à domicile…)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9" name="Shape 619"/>
          <p:cNvSpPr/>
          <p:nvPr>
            <p:ph type="sldImg"/>
          </p:nvPr>
        </p:nvSpPr>
        <p:spPr>
          <a:prstGeom prst="rect">
            <a:avLst/>
          </a:prstGeom>
        </p:spPr>
        <p:txBody>
          <a:bodyPr/>
          <a:lstStyle/>
          <a:p>
            <a:pPr/>
          </a:p>
        </p:txBody>
      </p:sp>
      <p:sp>
        <p:nvSpPr>
          <p:cNvPr id="620" name="Shape 620"/>
          <p:cNvSpPr/>
          <p:nvPr>
            <p:ph type="body" sz="quarter" idx="1"/>
          </p:nvPr>
        </p:nvSpPr>
        <p:spPr>
          <a:prstGeom prst="rect">
            <a:avLst/>
          </a:prstGeom>
        </p:spPr>
        <p:txBody>
          <a:bodyPr/>
          <a:lstStyle/>
          <a:p>
            <a:pPr/>
            <a:r>
              <a:t>Les CG ont poussé clairement le mode prestataire, qui permet un meilleur contrôle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sldImg"/>
          </p:nvPr>
        </p:nvSpPr>
        <p:spPr>
          <a:prstGeom prst="rect">
            <a:avLst/>
          </a:prstGeom>
        </p:spPr>
        <p:txBody>
          <a:bodyPr/>
          <a:lstStyle/>
          <a:p>
            <a:pPr/>
          </a:p>
        </p:txBody>
      </p:sp>
      <p:sp>
        <p:nvSpPr>
          <p:cNvPr id="357" name="Shape 357"/>
          <p:cNvSpPr/>
          <p:nvPr>
            <p:ph type="body" sz="quarter" idx="1"/>
          </p:nvPr>
        </p:nvSpPr>
        <p:spPr>
          <a:prstGeom prst="rect">
            <a:avLst/>
          </a:prstGeom>
        </p:spPr>
        <p:txBody>
          <a:bodyPr/>
          <a:lstStyle/>
          <a:p>
            <a:pPr/>
            <a:r>
              <a:t>O1 : possible</a:t>
            </a:r>
          </a:p>
          <a:p>
            <a:pPr/>
            <a:r>
              <a:t>02 la plus réaliste (on offre une petite quantité d’entrée, pas une seule unité)</a:t>
            </a:r>
          </a:p>
          <a:p>
            <a:pPr/>
            <a:r>
              <a:t>O3 impossible (offre gratuite sur l’axe des abscisse)</a:t>
            </a:r>
          </a:p>
          <a:p>
            <a:pPr/>
            <a:r>
              <a:t>O4 réaliste</a:t>
            </a:r>
          </a:p>
          <a:p>
            <a:pPr/>
            <a:r>
              <a:t>O5 offre coudée possible</a:t>
            </a:r>
          </a:p>
          <a:p>
            <a:pPr/>
            <a:r>
              <a:t>O6 possible mais peu réaliste (élasticité faible pour de petits salaires et élevées pour de gros salaires, plus réaliste que la sensibilité aux salaires diminue en haut)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9" name="Shape 629"/>
          <p:cNvSpPr/>
          <p:nvPr>
            <p:ph type="sldImg"/>
          </p:nvPr>
        </p:nvSpPr>
        <p:spPr>
          <a:prstGeom prst="rect">
            <a:avLst/>
          </a:prstGeom>
        </p:spPr>
        <p:txBody>
          <a:bodyPr/>
          <a:lstStyle/>
          <a:p>
            <a:pPr/>
          </a:p>
        </p:txBody>
      </p:sp>
      <p:sp>
        <p:nvSpPr>
          <p:cNvPr id="630" name="Shape 630"/>
          <p:cNvSpPr/>
          <p:nvPr>
            <p:ph type="body" sz="quarter" idx="1"/>
          </p:nvPr>
        </p:nvSpPr>
        <p:spPr>
          <a:prstGeom prst="rect">
            <a:avLst/>
          </a:prstGeom>
        </p:spPr>
        <p:txBody>
          <a:bodyPr/>
          <a:lstStyle/>
          <a:p>
            <a:pPr/>
            <a:r>
              <a:t>Enjeu : la mesure du taux de chômage d’équilibre est déterminante, car c’est à partir de ce taux que l’on peut établir une “hiérarchie des politiques économiques”. </a:t>
            </a:r>
          </a:p>
          <a:p>
            <a:pPr/>
            <a:r>
              <a:t>Exp : supposons que le taux de chômage d’équilibre est de 8 % dans un pays où le chômage conjoncturel de 9 %. Alors la politique conjoncturelle a très peu de marge (elle permet au mieux de baisser de 1 point), et une politique de l’emploi doit être privilégiée pour faire baisser le chômage d’équilibre.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sldImg"/>
          </p:nvPr>
        </p:nvSpPr>
        <p:spPr>
          <a:prstGeom prst="rect">
            <a:avLst/>
          </a:prstGeom>
        </p:spPr>
        <p:txBody>
          <a:bodyPr/>
          <a:lstStyle/>
          <a:p>
            <a:pPr/>
          </a:p>
        </p:txBody>
      </p:sp>
      <p:sp>
        <p:nvSpPr>
          <p:cNvPr id="638" name="Shape 638"/>
          <p:cNvSpPr/>
          <p:nvPr>
            <p:ph type="body" sz="quarter" idx="1"/>
          </p:nvPr>
        </p:nvSpPr>
        <p:spPr>
          <a:prstGeom prst="rect">
            <a:avLst/>
          </a:prstGeom>
        </p:spPr>
        <p:txBody>
          <a:bodyPr/>
          <a:lstStyle/>
          <a:p>
            <a:pPr/>
            <a:r>
              <a:t>3e chômage est « volontaire » en un sens collectif seulement : les syndicats ont négocié volontairement une rigidité… mais on perd le sens individuel de « volontaire »</a:t>
            </a:r>
          </a:p>
          <a:p>
            <a:pPr/>
            <a:r>
              <a:t>La distinction volontaire / involontaire est introduite par Keynes.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7" name="Shape 647"/>
          <p:cNvSpPr/>
          <p:nvPr>
            <p:ph type="sldImg"/>
          </p:nvPr>
        </p:nvSpPr>
        <p:spPr>
          <a:prstGeom prst="rect">
            <a:avLst/>
          </a:prstGeom>
        </p:spPr>
        <p:txBody>
          <a:bodyPr/>
          <a:lstStyle/>
          <a:p>
            <a:pPr/>
          </a:p>
        </p:txBody>
      </p:sp>
      <p:sp>
        <p:nvSpPr>
          <p:cNvPr id="648" name="Shape 648"/>
          <p:cNvSpPr/>
          <p:nvPr>
            <p:ph type="body" sz="quarter" idx="1"/>
          </p:nvPr>
        </p:nvSpPr>
        <p:spPr>
          <a:prstGeom prst="rect">
            <a:avLst/>
          </a:prstGeom>
        </p:spPr>
        <p:txBody>
          <a:bodyPr/>
          <a:lstStyle/>
          <a:p>
            <a:pPr/>
            <a:r>
              <a:t>output gap = écart de production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3" name="Shape 653"/>
          <p:cNvSpPr/>
          <p:nvPr>
            <p:ph type="sldImg"/>
          </p:nvPr>
        </p:nvSpPr>
        <p:spPr>
          <a:prstGeom prst="rect">
            <a:avLst/>
          </a:prstGeom>
        </p:spPr>
        <p:txBody>
          <a:bodyPr/>
          <a:lstStyle/>
          <a:p>
            <a:pPr/>
          </a:p>
        </p:txBody>
      </p:sp>
      <p:sp>
        <p:nvSpPr>
          <p:cNvPr id="654" name="Shape 654"/>
          <p:cNvSpPr/>
          <p:nvPr>
            <p:ph type="body" sz="quarter" idx="1"/>
          </p:nvPr>
        </p:nvSpPr>
        <p:spPr>
          <a:prstGeom prst="rect">
            <a:avLst/>
          </a:prstGeom>
        </p:spPr>
        <p:txBody>
          <a:bodyPr/>
          <a:lstStyle/>
          <a:p>
            <a:pPr/>
            <a:r>
              <a:t>NAIRU : taux de chômage qui évite une dégradation de l’inflation (Non accelerating inflation Rate of unemployement) obtenu à partir d’une courbe de Phillips augmentée de l’inflation anticipée.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ph type="sldImg"/>
          </p:nvPr>
        </p:nvSpPr>
        <p:spPr>
          <a:prstGeom prst="rect">
            <a:avLst/>
          </a:prstGeom>
        </p:spPr>
        <p:txBody>
          <a:bodyPr/>
          <a:lstStyle/>
          <a:p>
            <a:pPr/>
          </a:p>
        </p:txBody>
      </p:sp>
      <p:sp>
        <p:nvSpPr>
          <p:cNvPr id="663" name="Shape 663"/>
          <p:cNvSpPr/>
          <p:nvPr>
            <p:ph type="body" sz="quarter" idx="1"/>
          </p:nvPr>
        </p:nvSpPr>
        <p:spPr>
          <a:prstGeom prst="rect">
            <a:avLst/>
          </a:prstGeom>
        </p:spPr>
        <p:txBody>
          <a:bodyPr/>
          <a:lstStyle/>
          <a:p>
            <a:pPr/>
            <a:r>
              <a:t>BONTHUIS, Boele, Valerie JARVIS &amp; Juuso VANHALA (2015), « Shifts in euro area Beveridge curves and their determinants »,</a:t>
            </a:r>
          </a:p>
          <a:p>
            <a:pPr/>
          </a:p>
          <a:p>
            <a:pPr/>
            <a:r>
              <a:t>extrait :</a:t>
            </a:r>
          </a:p>
          <a:p>
            <a:pPr/>
            <a:r>
              <a:t>Au début de la crise mondiale, les taux d’emplois vacants ont brutalement chuté, tandis que le taux de chômage a fortement augmenté dans la quasi-totalité des pays de la zone euro. Depuis 2009, les taux d’emplois vacants ont quelque peu retrouvé leur niveau initial dans plusieurs pays, mais les taux de chômage sont restés élevés ou ont continué à augmenter. En fait, la majorité des pays-membres ne présentent pas de déplacements significatifs de la courbe de Beveridge. Par contre, la courbe de Beveridge s’est clairement éloignée de l’origine en Espagne, en France et en Grèce, tandis qu’elle s’est rapprochée de l’origine en Allemagne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4" name="Shape 674"/>
          <p:cNvSpPr/>
          <p:nvPr>
            <p:ph type="sldImg"/>
          </p:nvPr>
        </p:nvSpPr>
        <p:spPr>
          <a:prstGeom prst="rect">
            <a:avLst/>
          </a:prstGeom>
        </p:spPr>
        <p:txBody>
          <a:bodyPr/>
          <a:lstStyle/>
          <a:p>
            <a:pPr/>
          </a:p>
        </p:txBody>
      </p:sp>
      <p:sp>
        <p:nvSpPr>
          <p:cNvPr id="675" name="Shape 675"/>
          <p:cNvSpPr/>
          <p:nvPr>
            <p:ph type="body" sz="quarter" idx="1"/>
          </p:nvPr>
        </p:nvSpPr>
        <p:spPr>
          <a:prstGeom prst="rect">
            <a:avLst/>
          </a:prstGeom>
        </p:spPr>
        <p:txBody>
          <a:bodyPr/>
          <a:lstStyle/>
          <a:p>
            <a:pPr/>
            <a:r>
              <a:t>principes des pol active et passive à décrire avec le tableau suivant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2" name="Shape 692"/>
          <p:cNvSpPr/>
          <p:nvPr>
            <p:ph type="sldImg"/>
          </p:nvPr>
        </p:nvSpPr>
        <p:spPr>
          <a:prstGeom prst="rect">
            <a:avLst/>
          </a:prstGeom>
        </p:spPr>
        <p:txBody>
          <a:bodyPr/>
          <a:lstStyle/>
          <a:p>
            <a:pPr/>
          </a:p>
        </p:txBody>
      </p:sp>
      <p:sp>
        <p:nvSpPr>
          <p:cNvPr id="693" name="Shape 693"/>
          <p:cNvSpPr/>
          <p:nvPr>
            <p:ph type="body" sz="quarter" idx="1"/>
          </p:nvPr>
        </p:nvSpPr>
        <p:spPr>
          <a:prstGeom prst="rect">
            <a:avLst/>
          </a:prstGeom>
        </p:spPr>
        <p:txBody>
          <a:bodyPr/>
          <a:lstStyle/>
          <a:p>
            <a:pPr defTabSz="457200">
              <a:spcBef>
                <a:spcPts val="1200"/>
              </a:spcBef>
              <a:defRPr sz="1500">
                <a:latin typeface="Times"/>
                <a:ea typeface="Times"/>
                <a:cs typeface="Times"/>
                <a:sym typeface="Times"/>
              </a:defRPr>
            </a:pPr>
            <a:r>
              <a:t>En situation de monopsone : pouvoir de marché de l’employeur qui fixe les salaires de façon à maximiser son profit.</a:t>
            </a:r>
          </a:p>
          <a:p>
            <a:pPr defTabSz="457200">
              <a:spcBef>
                <a:spcPts val="1200"/>
              </a:spcBef>
              <a:defRPr sz="1500">
                <a:latin typeface="Times"/>
                <a:ea typeface="Times"/>
                <a:cs typeface="Times"/>
                <a:sym typeface="Times"/>
              </a:defRPr>
            </a:pPr>
            <a:r>
              <a:t>Dans ces conditions l’employeur perçoit une rente de monopsone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3" name="Shape 703"/>
          <p:cNvSpPr/>
          <p:nvPr>
            <p:ph type="sldImg"/>
          </p:nvPr>
        </p:nvSpPr>
        <p:spPr>
          <a:prstGeom prst="rect">
            <a:avLst/>
          </a:prstGeom>
        </p:spPr>
        <p:txBody>
          <a:bodyPr/>
          <a:lstStyle/>
          <a:p>
            <a:pPr/>
          </a:p>
        </p:txBody>
      </p:sp>
      <p:sp>
        <p:nvSpPr>
          <p:cNvPr id="704" name="Shape 704"/>
          <p:cNvSpPr/>
          <p:nvPr>
            <p:ph type="body" sz="quarter" idx="1"/>
          </p:nvPr>
        </p:nvSpPr>
        <p:spPr>
          <a:prstGeom prst="rect">
            <a:avLst/>
          </a:prstGeom>
        </p:spPr>
        <p:txBody>
          <a:bodyPr/>
          <a:lstStyle/>
          <a:p>
            <a:pPr/>
            <a:r>
              <a:t>Forte baisse aux USA car très sensible à la conjoncture des mesures passives. </a:t>
            </a:r>
          </a:p>
          <a:p>
            <a:pPr/>
            <a:r>
              <a:t>France en hausse…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2" name="Shape 712"/>
          <p:cNvSpPr/>
          <p:nvPr>
            <p:ph type="sldImg"/>
          </p:nvPr>
        </p:nvSpPr>
        <p:spPr>
          <a:prstGeom prst="rect">
            <a:avLst/>
          </a:prstGeom>
        </p:spPr>
        <p:txBody>
          <a:bodyPr/>
          <a:lstStyle/>
          <a:p>
            <a:pPr/>
          </a:p>
        </p:txBody>
      </p:sp>
      <p:sp>
        <p:nvSpPr>
          <p:cNvPr id="713" name="Shape 713"/>
          <p:cNvSpPr/>
          <p:nvPr>
            <p:ph type="body" sz="quarter" idx="1"/>
          </p:nvPr>
        </p:nvSpPr>
        <p:spPr>
          <a:prstGeom prst="rect">
            <a:avLst/>
          </a:prstGeom>
        </p:spPr>
        <p:txBody>
          <a:bodyPr/>
          <a:lstStyle/>
          <a:p>
            <a:pPr/>
            <a:r>
              <a:t>Le graphique est également dans le dossier !</a:t>
            </a:r>
          </a:p>
          <a:p>
            <a:pPr/>
            <a:r>
              <a:t>RSA = fusion RMI + API (aide aux parents isolés)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8" name="Shape 718"/>
          <p:cNvSpPr/>
          <p:nvPr>
            <p:ph type="sldImg"/>
          </p:nvPr>
        </p:nvSpPr>
        <p:spPr>
          <a:prstGeom prst="rect">
            <a:avLst/>
          </a:prstGeom>
        </p:spPr>
        <p:txBody>
          <a:bodyPr/>
          <a:lstStyle/>
          <a:p>
            <a:pPr/>
          </a:p>
        </p:txBody>
      </p:sp>
      <p:sp>
        <p:nvSpPr>
          <p:cNvPr id="719" name="Shape 719"/>
          <p:cNvSpPr/>
          <p:nvPr>
            <p:ph type="body" sz="quarter" idx="1"/>
          </p:nvPr>
        </p:nvSpPr>
        <p:spPr>
          <a:prstGeom prst="rect">
            <a:avLst/>
          </a:prstGeom>
        </p:spPr>
        <p:txBody>
          <a:bodyPr/>
          <a:lstStyle/>
          <a:p>
            <a:pPr/>
            <a:r>
              <a:t>enquête de Y. L’horty et D. Anne (2010)</a:t>
            </a:r>
          </a:p>
          <a:p>
            <a:pPr/>
            <a:r>
              <a:t>Citer le problème du taux de non recours très élevé du RSA : concerne surtout le RSA socle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r>
              <a:t>Remarque : élasticité variable quand la pente est fixe</a:t>
            </a:r>
          </a:p>
          <a:p>
            <a:pPr/>
            <a:r>
              <a:t>L’élasticité de la demande dépend de la substituabilité des facteurs, et l’élasticité offre de la sensibilité aux prix des acteurs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8" name="Shape 728"/>
          <p:cNvSpPr/>
          <p:nvPr>
            <p:ph type="sldImg"/>
          </p:nvPr>
        </p:nvSpPr>
        <p:spPr>
          <a:prstGeom prst="rect">
            <a:avLst/>
          </a:prstGeom>
        </p:spPr>
        <p:txBody>
          <a:bodyPr/>
          <a:lstStyle/>
          <a:p>
            <a:pPr/>
          </a:p>
        </p:txBody>
      </p:sp>
      <p:sp>
        <p:nvSpPr>
          <p:cNvPr id="729" name="Shape 729"/>
          <p:cNvSpPr/>
          <p:nvPr>
            <p:ph type="body" sz="quarter" idx="1"/>
          </p:nvPr>
        </p:nvSpPr>
        <p:spPr>
          <a:prstGeom prst="rect">
            <a:avLst/>
          </a:prstGeom>
        </p:spPr>
        <p:txBody>
          <a:bodyPr/>
          <a:lstStyle/>
          <a:p>
            <a:pPr/>
            <a:r>
              <a:t>effet max sur les quantités au niveau du SMIC</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3" name="Shape 733"/>
          <p:cNvSpPr/>
          <p:nvPr>
            <p:ph type="sldImg"/>
          </p:nvPr>
        </p:nvSpPr>
        <p:spPr>
          <a:prstGeom prst="rect">
            <a:avLst/>
          </a:prstGeom>
        </p:spPr>
        <p:txBody>
          <a:bodyPr/>
          <a:lstStyle/>
          <a:p>
            <a:pPr/>
          </a:p>
        </p:txBody>
      </p:sp>
      <p:sp>
        <p:nvSpPr>
          <p:cNvPr id="734" name="Shape 734"/>
          <p:cNvSpPr/>
          <p:nvPr>
            <p:ph type="body" sz="quarter" idx="1"/>
          </p:nvPr>
        </p:nvSpPr>
        <p:spPr>
          <a:prstGeom prst="rect">
            <a:avLst/>
          </a:prstGeom>
        </p:spPr>
        <p:txBody>
          <a:bodyPr/>
          <a:lstStyle/>
          <a:p>
            <a:pPr/>
            <a:r>
              <a:t>ici effet prix max.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6" name="Shape 746"/>
          <p:cNvSpPr/>
          <p:nvPr>
            <p:ph type="sldImg"/>
          </p:nvPr>
        </p:nvSpPr>
        <p:spPr>
          <a:prstGeom prst="rect">
            <a:avLst/>
          </a:prstGeom>
        </p:spPr>
        <p:txBody>
          <a:bodyPr/>
          <a:lstStyle/>
          <a:p>
            <a:pPr/>
          </a:p>
        </p:txBody>
      </p:sp>
      <p:sp>
        <p:nvSpPr>
          <p:cNvPr id="747" name="Shape 747"/>
          <p:cNvSpPr/>
          <p:nvPr>
            <p:ph type="body" sz="quarter" idx="1"/>
          </p:nvPr>
        </p:nvSpPr>
        <p:spPr>
          <a:prstGeom prst="rect">
            <a:avLst/>
          </a:prstGeom>
        </p:spPr>
        <p:txBody>
          <a:bodyPr/>
          <a:lstStyle/>
          <a:p>
            <a:pPr/>
            <a:r>
              <a:t>déjà abordé : je n’y revient pas.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1" name="Shape 751"/>
          <p:cNvSpPr/>
          <p:nvPr>
            <p:ph type="sldImg"/>
          </p:nvPr>
        </p:nvSpPr>
        <p:spPr>
          <a:prstGeom prst="rect">
            <a:avLst/>
          </a:prstGeom>
        </p:spPr>
        <p:txBody>
          <a:bodyPr/>
          <a:lstStyle/>
          <a:p>
            <a:pPr/>
          </a:p>
        </p:txBody>
      </p:sp>
      <p:sp>
        <p:nvSpPr>
          <p:cNvPr id="752" name="Shape 752"/>
          <p:cNvSpPr/>
          <p:nvPr>
            <p:ph type="body" sz="quarter" idx="1"/>
          </p:nvPr>
        </p:nvSpPr>
        <p:spPr>
          <a:prstGeom prst="rect">
            <a:avLst/>
          </a:prstGeom>
        </p:spPr>
        <p:txBody>
          <a:bodyPr/>
          <a:lstStyle/>
          <a:p>
            <a:pPr/>
            <a:r>
              <a:t>Jean Tirole l’a défendu</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7" name="Shape 757"/>
          <p:cNvSpPr/>
          <p:nvPr>
            <p:ph type="sldImg"/>
          </p:nvPr>
        </p:nvSpPr>
        <p:spPr>
          <a:prstGeom prst="rect">
            <a:avLst/>
          </a:prstGeom>
        </p:spPr>
        <p:txBody>
          <a:bodyPr/>
          <a:lstStyle/>
          <a:p>
            <a:pPr/>
          </a:p>
        </p:txBody>
      </p:sp>
      <p:sp>
        <p:nvSpPr>
          <p:cNvPr id="758" name="Shape 758"/>
          <p:cNvSpPr/>
          <p:nvPr>
            <p:ph type="body" sz="quarter" idx="1"/>
          </p:nvPr>
        </p:nvSpPr>
        <p:spPr>
          <a:prstGeom prst="rect">
            <a:avLst/>
          </a:prstGeom>
        </p:spPr>
        <p:txBody>
          <a:bodyPr/>
          <a:lstStyle/>
          <a:p>
            <a:pPr/>
            <a:r>
              <a:t>Tiré rapport Wasmer : montre la faible mobilité européenne par rapport aux USA.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2" name="Shape 762"/>
          <p:cNvSpPr/>
          <p:nvPr>
            <p:ph type="sldImg"/>
          </p:nvPr>
        </p:nvSpPr>
        <p:spPr>
          <a:prstGeom prst="rect">
            <a:avLst/>
          </a:prstGeom>
        </p:spPr>
        <p:txBody>
          <a:bodyPr/>
          <a:lstStyle/>
          <a:p>
            <a:pPr/>
          </a:p>
        </p:txBody>
      </p:sp>
      <p:sp>
        <p:nvSpPr>
          <p:cNvPr id="763" name="Shape 763"/>
          <p:cNvSpPr/>
          <p:nvPr>
            <p:ph type="body" sz="quarter" idx="1"/>
          </p:nvPr>
        </p:nvSpPr>
        <p:spPr>
          <a:prstGeom prst="rect">
            <a:avLst/>
          </a:prstGeom>
        </p:spPr>
        <p:txBody>
          <a:bodyPr/>
          <a:lstStyle/>
          <a:p>
            <a:pPr/>
            <a:r>
              <a:t>Tiré du bouquin très pratique d’Ehrel : on voit bien le poids croissant des allègements et la baisse relative des pol passives.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sldImg"/>
          </p:nvPr>
        </p:nvSpPr>
        <p:spPr>
          <a:prstGeom prst="rect">
            <a:avLst/>
          </a:prstGeom>
        </p:spPr>
        <p:txBody>
          <a:bodyPr/>
          <a:lstStyle/>
          <a:p>
            <a:pPr/>
          </a:p>
        </p:txBody>
      </p:sp>
      <p:sp>
        <p:nvSpPr>
          <p:cNvPr id="371" name="Shape 371"/>
          <p:cNvSpPr/>
          <p:nvPr>
            <p:ph type="body" sz="quarter" idx="1"/>
          </p:nvPr>
        </p:nvSpPr>
        <p:spPr>
          <a:prstGeom prst="rect">
            <a:avLst/>
          </a:prstGeom>
        </p:spPr>
        <p:txBody>
          <a:bodyPr/>
          <a:lstStyle/>
          <a:p>
            <a:pPr/>
            <a:r>
              <a:t>Dérogations à la durée maximale selon les caractéristiques des professions.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120 € hebdo : niveau élevé mais qui peut correspondre au revenu lié à la situation du couple au niveau duquel se fait l’arbitrage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préciser que le salaire de réserve dépend du revenu social : essentiel pour comprendre les trappes à pauvreté.</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sldImg"/>
          </p:nvPr>
        </p:nvSpPr>
        <p:spPr>
          <a:prstGeom prst="rect">
            <a:avLst/>
          </a:prstGeom>
        </p:spPr>
        <p:txBody>
          <a:bodyPr/>
          <a:lstStyle/>
          <a:p>
            <a:pPr/>
          </a:p>
        </p:txBody>
      </p:sp>
      <p:sp>
        <p:nvSpPr>
          <p:cNvPr id="385" name="Shape 385"/>
          <p:cNvSpPr/>
          <p:nvPr>
            <p:ph type="body" sz="quarter" idx="1"/>
          </p:nvPr>
        </p:nvSpPr>
        <p:spPr>
          <a:prstGeom prst="rect">
            <a:avLst/>
          </a:prstGeom>
        </p:spPr>
        <p:txBody>
          <a:bodyPr/>
          <a:lstStyle/>
          <a:p>
            <a:pPr/>
            <a:r>
              <a:t>offre de travail coudée : au delà d’un certain seuil l’offre de travail diminue</a:t>
            </a:r>
          </a:p>
          <a:p>
            <a:pPr/>
            <a:r>
              <a:t>explication des trappes à pauvreté derrière ce mécanisme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tif"/></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 Id="rId5" Type="http://schemas.openxmlformats.org/officeDocument/2006/relationships/image" Target="../media/image3.tif"/></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3.tif"/></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3.tif"/></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 Id="rId5" Type="http://schemas.openxmlformats.org/officeDocument/2006/relationships/image" Target="../media/image3.tif"/></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 Id="rId5" Type="http://schemas.openxmlformats.org/officeDocument/2006/relationships/image" Target="../media/image3.tif"/></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1.ti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tif"/></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1.tif"/></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png"/><Relationship Id="rId4" Type="http://schemas.openxmlformats.org/officeDocument/2006/relationships/image" Target="../media/image1.tif"/></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png"/><Relationship Id="rId4" Type="http://schemas.openxmlformats.org/officeDocument/2006/relationships/image" Target="../media/image2.tif"/><Relationship Id="rId5" Type="http://schemas.openxmlformats.org/officeDocument/2006/relationships/image" Target="../media/image1.tif"/></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3.tif"/></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tif"/></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2.tif"/><Relationship Id="rId5" Type="http://schemas.openxmlformats.org/officeDocument/2006/relationships/image" Target="../media/image3.tif"/></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2.tif"/><Relationship Id="rId5" Type="http://schemas.openxmlformats.org/officeDocument/2006/relationships/image" Target="../media/image3.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1.tif"/></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3.tif"/></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2.tif"/><Relationship Id="rId5" Type="http://schemas.openxmlformats.org/officeDocument/2006/relationships/image" Target="../media/image3.ti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1.ti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1.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3.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re de partie">
    <p:spTree>
      <p:nvGrpSpPr>
        <p:cNvPr id="1" name=""/>
        <p:cNvGrpSpPr/>
        <p:nvPr/>
      </p:nvGrpSpPr>
      <p:grpSpPr>
        <a:xfrm>
          <a:off x="0" y="0"/>
          <a:ext cx="0" cy="0"/>
          <a:chOff x="0" y="0"/>
          <a:chExt cx="0" cy="0"/>
        </a:xfrm>
      </p:grpSpPr>
      <p:sp>
        <p:nvSpPr>
          <p:cNvPr id="11" name="Shape 11"/>
          <p:cNvSpPr/>
          <p:nvPr>
            <p:ph type="title"/>
          </p:nvPr>
        </p:nvSpPr>
        <p:spPr>
          <a:xfrm>
            <a:off x="965200" y="1016000"/>
            <a:ext cx="11074400" cy="2921000"/>
          </a:xfrm>
          <a:prstGeom prst="rect">
            <a:avLst/>
          </a:prstGeom>
        </p:spPr>
        <p:txBody>
          <a:bodyPr anchor="b"/>
          <a:lstStyle>
            <a:lvl1pPr algn="l">
              <a:defRPr spc="36" sz="7200"/>
            </a:lvl1pPr>
          </a:lstStyle>
          <a:p>
            <a:pPr/>
            <a:r>
              <a:t>Texte du titre</a:t>
            </a:r>
          </a:p>
        </p:txBody>
      </p:sp>
      <p:sp>
        <p:nvSpPr>
          <p:cNvPr id="12" name="Shape 12"/>
          <p:cNvSpPr/>
          <p:nvPr>
            <p:ph type="body" sz="half" idx="1"/>
          </p:nvPr>
        </p:nvSpPr>
        <p:spPr>
          <a:xfrm>
            <a:off x="965200" y="5473700"/>
            <a:ext cx="11074400" cy="3530600"/>
          </a:xfrm>
          <a:prstGeom prst="rect">
            <a:avLst/>
          </a:prstGeom>
        </p:spPr>
        <p:txBody>
          <a:bodyPr anchor="t"/>
          <a:lstStyle>
            <a:lvl1pPr>
              <a:spcBef>
                <a:spcPts val="1100"/>
              </a:spcBef>
              <a:buBlip>
                <a:blip r:embed="rId2"/>
              </a:buBlip>
            </a:lvl1pPr>
            <a:lvl2pPr>
              <a:spcBef>
                <a:spcPts val="1100"/>
              </a:spcBef>
              <a:buBlip>
                <a:blip r:embed="rId2"/>
              </a:buBlip>
            </a:lvl2pPr>
            <a:lvl3pPr>
              <a:spcBef>
                <a:spcPts val="1100"/>
              </a:spcBef>
              <a:buBlip>
                <a:blip r:embed="rId2"/>
              </a:buBlip>
            </a:lvl3pPr>
            <a:lvl4pPr>
              <a:spcBef>
                <a:spcPts val="1100"/>
              </a:spcBef>
              <a:buBlip>
                <a:blip r:embed="rId2"/>
              </a:buBlip>
            </a:lvl4pPr>
            <a:lvl5pPr>
              <a:spcBef>
                <a:spcPts val="1100"/>
              </a:spcBef>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titrée avec texte">
    <p:spTree>
      <p:nvGrpSpPr>
        <p:cNvPr id="1" name=""/>
        <p:cNvGrpSpPr/>
        <p:nvPr/>
      </p:nvGrpSpPr>
      <p:grpSpPr>
        <a:xfrm>
          <a:off x="0" y="0"/>
          <a:ext cx="0" cy="0"/>
          <a:chOff x="0" y="0"/>
          <a:chExt cx="0" cy="0"/>
        </a:xfrm>
      </p:grpSpPr>
      <p:pic>
        <p:nvPicPr>
          <p:cNvPr id="96" name="brush-1_hi-res.png"/>
          <p:cNvPicPr>
            <a:picLocks noChangeAspect="1"/>
          </p:cNvPicPr>
          <p:nvPr/>
        </p:nvPicPr>
        <p:blipFill>
          <a:blip r:embed="rId2">
            <a:extLst/>
          </a:blip>
          <a:stretch>
            <a:fillRect/>
          </a:stretch>
        </p:blipFill>
        <p:spPr>
          <a:xfrm>
            <a:off x="2588" y="6718259"/>
            <a:ext cx="11711866" cy="685801"/>
          </a:xfrm>
          <a:prstGeom prst="rect">
            <a:avLst/>
          </a:prstGeom>
          <a:ln w="12700">
            <a:miter lim="400000"/>
          </a:ln>
        </p:spPr>
      </p:pic>
      <p:sp>
        <p:nvSpPr>
          <p:cNvPr id="97" name="Shape 97"/>
          <p:cNvSpPr/>
          <p:nvPr>
            <p:ph type="pic" sz="half" idx="13"/>
          </p:nvPr>
        </p:nvSpPr>
        <p:spPr>
          <a:xfrm>
            <a:off x="2641600" y="546100"/>
            <a:ext cx="7620000" cy="5715000"/>
          </a:xfrm>
          <a:prstGeom prst="rect">
            <a:avLst/>
          </a:prstGeom>
          <a:ln w="9525">
            <a:round/>
          </a:ln>
        </p:spPr>
        <p:txBody>
          <a:bodyPr lIns="91439" tIns="45719" rIns="91439" bIns="45719" anchor="t"/>
          <a:lstStyle/>
          <a:p>
            <a:pPr/>
          </a:p>
        </p:txBody>
      </p:sp>
      <p:sp>
        <p:nvSpPr>
          <p:cNvPr id="98" name="Shape 98"/>
          <p:cNvSpPr/>
          <p:nvPr>
            <p:ph type="title"/>
          </p:nvPr>
        </p:nvSpPr>
        <p:spPr>
          <a:xfrm>
            <a:off x="965200" y="6718300"/>
            <a:ext cx="11074400" cy="1371600"/>
          </a:xfrm>
          <a:prstGeom prst="rect">
            <a:avLst/>
          </a:prstGeom>
        </p:spPr>
        <p:txBody>
          <a:bodyPr anchor="b"/>
          <a:lstStyle>
            <a:lvl1pPr>
              <a:defRPr spc="24" sz="4800"/>
            </a:lvl1pPr>
          </a:lstStyle>
          <a:p>
            <a:pPr/>
            <a:r>
              <a:t>Texte du titre</a:t>
            </a:r>
          </a:p>
        </p:txBody>
      </p:sp>
      <p:sp>
        <p:nvSpPr>
          <p:cNvPr id="99" name="Shape 99"/>
          <p:cNvSpPr/>
          <p:nvPr>
            <p:ph type="body" sz="quarter" idx="1"/>
          </p:nvPr>
        </p:nvSpPr>
        <p:spPr>
          <a:xfrm>
            <a:off x="965200" y="8229600"/>
            <a:ext cx="11074400" cy="1257300"/>
          </a:xfrm>
          <a:prstGeom prst="rect">
            <a:avLst/>
          </a:prstGeom>
        </p:spPr>
        <p:txBody>
          <a:bodyPr lIns="50800" tIns="50800" rIns="50800" bIns="50800" anchor="t"/>
          <a:lstStyle>
            <a:lvl1pPr>
              <a:spcBef>
                <a:spcPts val="0"/>
              </a:spcBef>
              <a:buBlip>
                <a:blip r:embed="rId3"/>
              </a:buBlip>
            </a:lvl1pPr>
            <a:lvl2pPr>
              <a:spcBef>
                <a:spcPts val="0"/>
              </a:spcBef>
              <a:buBlip>
                <a:blip r:embed="rId3"/>
              </a:buBlip>
            </a:lvl2pPr>
            <a:lvl3pPr marL="0" indent="889000" algn="ctr">
              <a:spcBef>
                <a:spcPts val="0"/>
              </a:spcBef>
              <a:buSzTx/>
              <a:buNone/>
              <a:defRPr cap="all"/>
            </a:lvl3pPr>
            <a:lvl4pPr marL="0" indent="1333500" algn="ctr">
              <a:spcBef>
                <a:spcPts val="0"/>
              </a:spcBef>
              <a:buSzTx/>
              <a:buNone/>
              <a:defRPr cap="all"/>
            </a:lvl4pPr>
            <a:lvl5pPr marL="0" indent="1778000" algn="ctr">
              <a:spcBef>
                <a:spcPts val="0"/>
              </a:spcBef>
              <a:buSzTx/>
              <a:buNone/>
              <a:defRPr cap="all"/>
            </a:lvl5pPr>
          </a:lstStyle>
          <a:p>
            <a:pPr/>
            <a:r>
              <a:t>Texte niveau 1</a:t>
            </a:r>
          </a:p>
          <a:p>
            <a:pPr lvl="1"/>
            <a:r>
              <a:t>Texte niveau 2</a:t>
            </a:r>
          </a:p>
          <a:p>
            <a:pPr lvl="2"/>
            <a:r>
              <a:t>Texte niveau 3</a:t>
            </a:r>
          </a:p>
          <a:p>
            <a:pPr lvl="3"/>
            <a:r>
              <a:t>Texte niveau 4</a:t>
            </a:r>
          </a:p>
          <a:p>
            <a:pPr lvl="4"/>
            <a:r>
              <a:t>Texte niveau 5</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Section texte et phot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7"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108" name="Shape 108"/>
          <p:cNvSpPr/>
          <p:nvPr>
            <p:ph type="pic" sz="half" idx="13"/>
          </p:nvPr>
        </p:nvSpPr>
        <p:spPr>
          <a:xfrm>
            <a:off x="7023100" y="3022600"/>
            <a:ext cx="5016500" cy="5715000"/>
          </a:xfrm>
          <a:prstGeom prst="rect">
            <a:avLst/>
          </a:prstGeom>
          <a:ln w="9525">
            <a:round/>
          </a:ln>
        </p:spPr>
        <p:txBody>
          <a:bodyPr lIns="91439" tIns="45719" rIns="91439" bIns="45719" anchor="t"/>
          <a:lstStyle/>
          <a:p>
            <a:pPr/>
          </a:p>
        </p:txBody>
      </p:sp>
      <p:sp>
        <p:nvSpPr>
          <p:cNvPr id="109" name="Shape 109"/>
          <p:cNvSpPr/>
          <p:nvPr>
            <p:ph type="title"/>
          </p:nvPr>
        </p:nvSpPr>
        <p:spPr>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110" name="Shape 110"/>
          <p:cNvSpPr/>
          <p:nvPr>
            <p:ph type="body" sz="half" idx="1"/>
          </p:nvPr>
        </p:nvSpPr>
        <p:spPr>
          <a:xfrm>
            <a:off x="965200" y="3098800"/>
            <a:ext cx="5029200" cy="5715000"/>
          </a:xfrm>
          <a:prstGeom prst="rect">
            <a:avLst/>
          </a:prstGeom>
        </p:spPr>
        <p:txBody>
          <a:bodyPr/>
          <a:lstStyle>
            <a:lvl1pPr>
              <a:spcBef>
                <a:spcPts val="1000"/>
              </a:spcBef>
              <a:buBlip>
                <a:blip r:embed="rId5"/>
              </a:buBlip>
              <a:defRPr>
                <a:solidFill>
                  <a:srgbClr val="B03A2C"/>
                </a:solidFill>
              </a:defRPr>
            </a:lvl1pPr>
            <a:lvl2pPr>
              <a:spcBef>
                <a:spcPts val="1000"/>
              </a:spcBef>
              <a:buBlip>
                <a:blip r:embed="rId5"/>
              </a:buBlip>
              <a:defRPr>
                <a:solidFill>
                  <a:srgbClr val="B03A2C"/>
                </a:solidFill>
              </a:defRPr>
            </a:lvl2pPr>
            <a:lvl3pPr>
              <a:spcBef>
                <a:spcPts val="1000"/>
              </a:spcBef>
              <a:buBlip>
                <a:blip r:embed="rId5"/>
              </a:buBlip>
              <a:defRPr>
                <a:solidFill>
                  <a:srgbClr val="B03A2C"/>
                </a:solidFill>
              </a:defRPr>
            </a:lvl3pPr>
            <a:lvl4pPr>
              <a:spcBef>
                <a:spcPts val="1000"/>
              </a:spcBef>
              <a:buBlip>
                <a:blip r:embed="rId5"/>
              </a:buBlip>
              <a:defRPr>
                <a:solidFill>
                  <a:srgbClr val="B03A2C"/>
                </a:solidFill>
              </a:defRPr>
            </a:lvl4pPr>
            <a:lvl5pPr>
              <a:spcBef>
                <a:spcPts val="1000"/>
              </a:spcBef>
              <a:buBlip>
                <a:blip r:embed="rId5"/>
              </a:buBlip>
              <a:defRPr>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118" name="Shape 118"/>
          <p:cNvSpPr/>
          <p:nvPr>
            <p:ph type="title"/>
          </p:nvPr>
        </p:nvSpPr>
        <p:spPr>
          <a:xfrm>
            <a:off x="965200" y="3416300"/>
            <a:ext cx="11074400" cy="2921000"/>
          </a:xfrm>
          <a:prstGeom prst="rect">
            <a:avLst/>
          </a:prstGeom>
        </p:spPr>
        <p:txBody>
          <a:bodyPr/>
          <a:lstStyle/>
          <a:p>
            <a:pPr/>
            <a:r>
              <a:t>Texte du titre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 Gauch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6"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127" name="Shape 127"/>
          <p:cNvSpPr/>
          <p:nvPr>
            <p:ph type="title"/>
          </p:nvPr>
        </p:nvSpPr>
        <p:spPr>
          <a:prstGeom prst="rect">
            <a:avLst/>
          </a:prstGeom>
        </p:spPr>
        <p:txBody>
          <a:bodyPr/>
          <a:lstStyle>
            <a:lvl1pPr>
              <a:defRPr spc="31" sz="6200"/>
            </a:lvl1pPr>
          </a:lstStyle>
          <a:p>
            <a:pPr/>
            <a:r>
              <a:t>Texte du titre</a:t>
            </a:r>
          </a:p>
        </p:txBody>
      </p:sp>
      <p:sp>
        <p:nvSpPr>
          <p:cNvPr id="128" name="Shape 128"/>
          <p:cNvSpPr/>
          <p:nvPr>
            <p:ph type="body" sz="half" idx="1"/>
          </p:nvPr>
        </p:nvSpPr>
        <p:spPr>
          <a:xfrm>
            <a:off x="292100" y="2895600"/>
            <a:ext cx="5029200" cy="5715000"/>
          </a:xfrm>
          <a:prstGeom prst="rect">
            <a:avLst/>
          </a:prstGeom>
        </p:spPr>
        <p:txBody>
          <a:bodyPr/>
          <a:lstStyle>
            <a:lvl1pPr>
              <a:spcBef>
                <a:spcPts val="1000"/>
              </a:spcBef>
              <a:buBlip>
                <a:blip r:embed="rId4"/>
              </a:buBlip>
              <a:defRPr sz="3800">
                <a:solidFill>
                  <a:srgbClr val="B03A2C"/>
                </a:solidFill>
              </a:defRPr>
            </a:lvl1pPr>
            <a:lvl2pPr>
              <a:spcBef>
                <a:spcPts val="1000"/>
              </a:spcBef>
              <a:buBlip>
                <a:blip r:embed="rId4"/>
              </a:buBlip>
              <a:defRPr sz="3800">
                <a:solidFill>
                  <a:srgbClr val="B03A2C"/>
                </a:solidFill>
              </a:defRPr>
            </a:lvl2pPr>
            <a:lvl3pPr>
              <a:spcBef>
                <a:spcPts val="1000"/>
              </a:spcBef>
              <a:buBlip>
                <a:blip r:embed="rId4"/>
              </a:buBlip>
              <a:defRPr sz="3800">
                <a:solidFill>
                  <a:srgbClr val="B03A2C"/>
                </a:solidFill>
              </a:defRPr>
            </a:lvl3pPr>
            <a:lvl4pPr>
              <a:spcBef>
                <a:spcPts val="1000"/>
              </a:spcBef>
              <a:buBlip>
                <a:blip r:embed="rId4"/>
              </a:buBlip>
              <a:defRPr sz="3800">
                <a:solidFill>
                  <a:srgbClr val="B03A2C"/>
                </a:solidFill>
              </a:defRPr>
            </a:lvl4pPr>
            <a:lvl5pPr>
              <a:spcBef>
                <a:spcPts val="1000"/>
              </a:spcBef>
              <a:buBlip>
                <a:blip r:embed="rId4"/>
              </a:buBlip>
              <a:defRPr sz="3800">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129" name="Shape 12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 Droi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36"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137" name="Shape 137"/>
          <p:cNvSpPr/>
          <p:nvPr>
            <p:ph type="title"/>
          </p:nvPr>
        </p:nvSpPr>
        <p:spPr>
          <a:prstGeom prst="rect">
            <a:avLst/>
          </a:prstGeom>
        </p:spPr>
        <p:txBody>
          <a:bodyPr/>
          <a:lstStyle>
            <a:lvl1pPr>
              <a:defRPr spc="31" sz="6200"/>
            </a:lvl1pPr>
          </a:lstStyle>
          <a:p>
            <a:pPr/>
            <a:r>
              <a:t>Texte du titre</a:t>
            </a:r>
          </a:p>
        </p:txBody>
      </p:sp>
      <p:sp>
        <p:nvSpPr>
          <p:cNvPr id="138" name="Shape 138"/>
          <p:cNvSpPr/>
          <p:nvPr>
            <p:ph type="body" sz="half" idx="1"/>
          </p:nvPr>
        </p:nvSpPr>
        <p:spPr>
          <a:xfrm>
            <a:off x="7010400" y="3098800"/>
            <a:ext cx="5029200" cy="5715000"/>
          </a:xfrm>
          <a:prstGeom prst="rect">
            <a:avLst/>
          </a:prstGeom>
        </p:spPr>
        <p:txBody>
          <a:bodyPr/>
          <a:lstStyle>
            <a:lvl1pPr>
              <a:spcBef>
                <a:spcPts val="1000"/>
              </a:spcBef>
              <a:buBlip>
                <a:blip r:embed="rId4"/>
              </a:buBlip>
              <a:defRPr sz="3800">
                <a:solidFill>
                  <a:srgbClr val="B03A2C"/>
                </a:solidFill>
              </a:defRPr>
            </a:lvl1pPr>
            <a:lvl2pPr>
              <a:spcBef>
                <a:spcPts val="1000"/>
              </a:spcBef>
              <a:buBlip>
                <a:blip r:embed="rId4"/>
              </a:buBlip>
              <a:defRPr sz="3800">
                <a:solidFill>
                  <a:srgbClr val="B03A2C"/>
                </a:solidFill>
              </a:defRPr>
            </a:lvl2pPr>
            <a:lvl3pPr>
              <a:spcBef>
                <a:spcPts val="1000"/>
              </a:spcBef>
              <a:buBlip>
                <a:blip r:embed="rId4"/>
              </a:buBlip>
              <a:defRPr sz="3800">
                <a:solidFill>
                  <a:srgbClr val="B03A2C"/>
                </a:solidFill>
              </a:defRPr>
            </a:lvl3pPr>
            <a:lvl4pPr>
              <a:spcBef>
                <a:spcPts val="1000"/>
              </a:spcBef>
              <a:buBlip>
                <a:blip r:embed="rId4"/>
              </a:buBlip>
              <a:defRPr sz="3800">
                <a:solidFill>
                  <a:srgbClr val="B03A2C"/>
                </a:solidFill>
              </a:defRPr>
            </a:lvl4pPr>
            <a:lvl5pPr>
              <a:spcBef>
                <a:spcPts val="1000"/>
              </a:spcBef>
              <a:buBlip>
                <a:blip r:embed="rId4"/>
              </a:buBlip>
              <a:defRPr sz="3800">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139" name="Shape 1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graphique titré sans texte copi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46"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147" name="Shape 147"/>
          <p:cNvSpPr/>
          <p:nvPr>
            <p:ph type="title"/>
          </p:nvPr>
        </p:nvSpPr>
        <p:spPr>
          <a:prstGeom prst="rect">
            <a:avLst/>
          </a:prstGeom>
        </p:spPr>
        <p:txBody>
          <a:bodyPr/>
          <a:lstStyle>
            <a:lvl1pPr>
              <a:defRPr spc="24" sz="4800"/>
            </a:lvl1pPr>
          </a:lstStyle>
          <a:p>
            <a:pPr/>
            <a:r>
              <a:t>Texte du titre</a:t>
            </a:r>
          </a:p>
        </p:txBody>
      </p:sp>
      <p:sp>
        <p:nvSpPr>
          <p:cNvPr id="148" name="Shape 1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copi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55" name="Sedona-header-10x7.jpg"/>
          <p:cNvPicPr>
            <a:picLocks noChangeAspect="1"/>
          </p:cNvPicPr>
          <p:nvPr/>
        </p:nvPicPr>
        <p:blipFill>
          <a:blip r:embed="rId3">
            <a:extLst/>
          </a:blip>
          <a:stretch>
            <a:fillRect/>
          </a:stretch>
        </p:blipFill>
        <p:spPr>
          <a:xfrm>
            <a:off x="-114300" y="-88900"/>
            <a:ext cx="13004800" cy="2476500"/>
          </a:xfrm>
          <a:prstGeom prst="rect">
            <a:avLst/>
          </a:prstGeom>
          <a:ln w="12700">
            <a:miter lim="400000"/>
          </a:ln>
        </p:spPr>
      </p:pic>
      <p:sp>
        <p:nvSpPr>
          <p:cNvPr id="156" name="Shape 156"/>
          <p:cNvSpPr/>
          <p:nvPr>
            <p:ph type="title"/>
          </p:nvPr>
        </p:nvSpPr>
        <p:spPr>
          <a:xfrm>
            <a:off x="368300" y="304800"/>
            <a:ext cx="11074400" cy="2082800"/>
          </a:xfrm>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157" name="Shape 157"/>
          <p:cNvSpPr/>
          <p:nvPr>
            <p:ph type="body" idx="1"/>
          </p:nvPr>
        </p:nvSpPr>
        <p:spPr>
          <a:xfrm>
            <a:off x="965200" y="3098800"/>
            <a:ext cx="11074400" cy="5715000"/>
          </a:xfrm>
          <a:prstGeom prst="rect">
            <a:avLst/>
          </a:prstGeom>
        </p:spPr>
        <p:txBody>
          <a:bodyPr lIns="50800" tIns="50800" rIns="50800" bIns="50800"/>
          <a:lstStyle>
            <a:lvl1pPr>
              <a:spcBef>
                <a:spcPts val="1100"/>
              </a:spcBef>
              <a:buBlip>
                <a:blip r:embed="rId5"/>
              </a:buBlip>
              <a:defRPr>
                <a:solidFill>
                  <a:srgbClr val="B03A2C"/>
                </a:solidFill>
              </a:defRPr>
            </a:lvl1pPr>
            <a:lvl2pPr>
              <a:spcBef>
                <a:spcPts val="1100"/>
              </a:spcBef>
              <a:buBlip>
                <a:blip r:embed="rId5"/>
              </a:buBlip>
              <a:defRPr>
                <a:solidFill>
                  <a:srgbClr val="B03A2C"/>
                </a:solidFill>
              </a:defRPr>
            </a:lvl2pPr>
            <a:lvl3pPr>
              <a:spcBef>
                <a:spcPts val="1100"/>
              </a:spcBef>
              <a:buBlip>
                <a:blip r:embed="rId5"/>
              </a:buBlip>
              <a:defRPr>
                <a:solidFill>
                  <a:srgbClr val="B03A2C"/>
                </a:solidFill>
              </a:defRPr>
            </a:lvl3pPr>
            <a:lvl4pPr>
              <a:spcBef>
                <a:spcPts val="1100"/>
              </a:spcBef>
              <a:buBlip>
                <a:blip r:embed="rId5"/>
              </a:buBlip>
              <a:defRPr>
                <a:solidFill>
                  <a:srgbClr val="B03A2C"/>
                </a:solidFill>
              </a:defRPr>
            </a:lvl4pPr>
            <a:lvl5pPr>
              <a:spcBef>
                <a:spcPts val="1100"/>
              </a:spcBef>
              <a:buBlip>
                <a:blip r:embed="rId5"/>
              </a:buBlip>
              <a:defRPr>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copie 1">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5" name="Sedona-header-10x7.jpg"/>
          <p:cNvPicPr>
            <a:picLocks noChangeAspect="1"/>
          </p:cNvPicPr>
          <p:nvPr/>
        </p:nvPicPr>
        <p:blipFill>
          <a:blip r:embed="rId3">
            <a:extLst/>
          </a:blip>
          <a:stretch>
            <a:fillRect/>
          </a:stretch>
        </p:blipFill>
        <p:spPr>
          <a:xfrm>
            <a:off x="-114300" y="-88900"/>
            <a:ext cx="13004800" cy="2476500"/>
          </a:xfrm>
          <a:prstGeom prst="rect">
            <a:avLst/>
          </a:prstGeom>
          <a:ln w="12700">
            <a:miter lim="400000"/>
          </a:ln>
        </p:spPr>
      </p:pic>
      <p:sp>
        <p:nvSpPr>
          <p:cNvPr id="166" name="Shape 166"/>
          <p:cNvSpPr/>
          <p:nvPr>
            <p:ph type="title"/>
          </p:nvPr>
        </p:nvSpPr>
        <p:spPr>
          <a:xfrm>
            <a:off x="368300" y="304800"/>
            <a:ext cx="11074400" cy="2082800"/>
          </a:xfrm>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167" name="Shape 167"/>
          <p:cNvSpPr/>
          <p:nvPr>
            <p:ph type="body" idx="1"/>
          </p:nvPr>
        </p:nvSpPr>
        <p:spPr>
          <a:xfrm>
            <a:off x="965200" y="3098800"/>
            <a:ext cx="11074400" cy="5715000"/>
          </a:xfrm>
          <a:prstGeom prst="rect">
            <a:avLst/>
          </a:prstGeom>
        </p:spPr>
        <p:txBody>
          <a:bodyPr lIns="50800" tIns="50800" rIns="50800" bIns="50800"/>
          <a:lstStyle>
            <a:lvl1pPr>
              <a:spcBef>
                <a:spcPts val="1100"/>
              </a:spcBef>
              <a:buBlip>
                <a:blip r:embed="rId5"/>
              </a:buBlip>
              <a:defRPr>
                <a:solidFill>
                  <a:srgbClr val="B03A2C"/>
                </a:solidFill>
              </a:defRPr>
            </a:lvl1pPr>
            <a:lvl2pPr>
              <a:spcBef>
                <a:spcPts val="1100"/>
              </a:spcBef>
              <a:buBlip>
                <a:blip r:embed="rId5"/>
              </a:buBlip>
              <a:defRPr>
                <a:solidFill>
                  <a:srgbClr val="B03A2C"/>
                </a:solidFill>
              </a:defRPr>
            </a:lvl2pPr>
            <a:lvl3pPr>
              <a:spcBef>
                <a:spcPts val="1100"/>
              </a:spcBef>
              <a:buBlip>
                <a:blip r:embed="rId5"/>
              </a:buBlip>
              <a:defRPr>
                <a:solidFill>
                  <a:srgbClr val="B03A2C"/>
                </a:solidFill>
              </a:defRPr>
            </a:lvl3pPr>
            <a:lvl4pPr>
              <a:spcBef>
                <a:spcPts val="1100"/>
              </a:spcBef>
              <a:buBlip>
                <a:blip r:embed="rId5"/>
              </a:buBlip>
              <a:defRPr>
                <a:solidFill>
                  <a:srgbClr val="B03A2C"/>
                </a:solidFill>
              </a:defRPr>
            </a:lvl4pPr>
            <a:lvl5pPr>
              <a:spcBef>
                <a:spcPts val="1100"/>
              </a:spcBef>
              <a:buBlip>
                <a:blip r:embed="rId5"/>
              </a:buBlip>
              <a:defRPr>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168" name="Shape 1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graphique titré sans texte copie 1">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5"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176" name="Shape 176"/>
          <p:cNvSpPr/>
          <p:nvPr>
            <p:ph type="title"/>
          </p:nvPr>
        </p:nvSpPr>
        <p:spPr>
          <a:prstGeom prst="rect">
            <a:avLst/>
          </a:prstGeom>
        </p:spPr>
        <p:txBody>
          <a:bodyPr/>
          <a:lstStyle>
            <a:lvl1pPr>
              <a:defRPr spc="24" sz="4800"/>
            </a:lvl1pPr>
          </a:lstStyle>
          <a:p>
            <a:pPr/>
            <a:r>
              <a:t>Texte du titre</a:t>
            </a:r>
          </a:p>
        </p:txBody>
      </p:sp>
      <p:sp>
        <p:nvSpPr>
          <p:cNvPr id="177" name="Shape 1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copie 2">
    <p:spTree>
      <p:nvGrpSpPr>
        <p:cNvPr id="1" name=""/>
        <p:cNvGrpSpPr/>
        <p:nvPr/>
      </p:nvGrpSpPr>
      <p:grpSpPr>
        <a:xfrm>
          <a:off x="0" y="0"/>
          <a:ext cx="0" cy="0"/>
          <a:chOff x="0" y="0"/>
          <a:chExt cx="0" cy="0"/>
        </a:xfrm>
      </p:grpSpPr>
      <p:pic>
        <p:nvPicPr>
          <p:cNvPr id="184" name="brush-2_hi-res.png"/>
          <p:cNvPicPr>
            <a:picLocks noChangeAspect="1"/>
          </p:cNvPicPr>
          <p:nvPr/>
        </p:nvPicPr>
        <p:blipFill>
          <a:blip r:embed="rId2">
            <a:extLst/>
          </a:blip>
          <a:stretch>
            <a:fillRect/>
          </a:stretch>
        </p:blipFill>
        <p:spPr>
          <a:xfrm>
            <a:off x="-1036" y="2130246"/>
            <a:ext cx="11734802" cy="668223"/>
          </a:xfrm>
          <a:prstGeom prst="rect">
            <a:avLst/>
          </a:prstGeom>
          <a:ln w="12700">
            <a:miter lim="400000"/>
          </a:ln>
        </p:spPr>
      </p:pic>
      <p:sp>
        <p:nvSpPr>
          <p:cNvPr id="185" name="Shape 185"/>
          <p:cNvSpPr/>
          <p:nvPr>
            <p:ph type="title"/>
          </p:nvPr>
        </p:nvSpPr>
        <p:spPr>
          <a:xfrm>
            <a:off x="482600" y="304800"/>
            <a:ext cx="11074400" cy="2082800"/>
          </a:xfrm>
          <a:prstGeom prst="rect">
            <a:avLst/>
          </a:prstGeom>
        </p:spPr>
        <p:txBody>
          <a:bodyPr/>
          <a:lstStyle>
            <a:lvl1pPr marL="539999" indent="-539999" algn="l">
              <a:buSzPct val="50000"/>
              <a:buBlip>
                <a:blip r:embed="rId3"/>
              </a:buBlip>
              <a:defRPr cap="none" spc="24" sz="4800">
                <a:solidFill>
                  <a:srgbClr val="9EFCFF"/>
                </a:solidFill>
              </a:defRPr>
            </a:lvl1pPr>
          </a:lstStyle>
          <a:p>
            <a:pPr/>
            <a:r>
              <a:t>Texte du titre</a:t>
            </a:r>
          </a:p>
        </p:txBody>
      </p:sp>
      <p:sp>
        <p:nvSpPr>
          <p:cNvPr id="186" name="Shape 186"/>
          <p:cNvSpPr/>
          <p:nvPr>
            <p:ph type="body" idx="1"/>
          </p:nvPr>
        </p:nvSpPr>
        <p:spPr>
          <a:xfrm>
            <a:off x="965200" y="3098800"/>
            <a:ext cx="11074400" cy="5715000"/>
          </a:xfrm>
          <a:prstGeom prst="rect">
            <a:avLst/>
          </a:prstGeom>
        </p:spPr>
        <p:txBody>
          <a:bodyPr/>
          <a:lstStyle>
            <a:lvl1pPr>
              <a:spcBef>
                <a:spcPts val="1000"/>
              </a:spcBef>
              <a:buBlip>
                <a:blip r:embed="rId4"/>
              </a:buBlip>
            </a:lvl1pPr>
            <a:lvl2pPr>
              <a:spcBef>
                <a:spcPts val="1000"/>
              </a:spcBef>
              <a:buBlip>
                <a:blip r:embed="rId4"/>
              </a:buBlip>
            </a:lvl2pPr>
            <a:lvl3pPr>
              <a:spcBef>
                <a:spcPts val="1000"/>
              </a:spcBef>
              <a:buBlip>
                <a:blip r:embed="rId4"/>
              </a:buBlip>
            </a:lvl3pPr>
            <a:lvl4pPr>
              <a:spcBef>
                <a:spcPts val="1000"/>
              </a:spcBef>
              <a:buBlip>
                <a:blip r:embed="rId4"/>
              </a:buBlip>
            </a:lvl4pPr>
            <a:lvl5pPr>
              <a:spcBef>
                <a:spcPts val="1000"/>
              </a:spcBef>
              <a:buBlip>
                <a:blip r:embed="rId4"/>
              </a:buBlip>
            </a:lvl5pPr>
          </a:lstStyle>
          <a:p>
            <a:pPr/>
            <a:r>
              <a:t>Texte niveau 1</a:t>
            </a:r>
          </a:p>
          <a:p>
            <a:pPr lvl="1"/>
            <a:r>
              <a:t>Texte niveau 2</a:t>
            </a:r>
          </a:p>
          <a:p>
            <a:pPr lvl="2"/>
            <a:r>
              <a:t>Texte niveau 3</a:t>
            </a:r>
          </a:p>
          <a:p>
            <a:pPr lvl="3"/>
            <a:r>
              <a:t>Texte niveau 4</a:t>
            </a:r>
          </a:p>
          <a:p>
            <a:pPr lvl="4"/>
            <a:r>
              <a:t>Texte niveau 5</a:t>
            </a:r>
          </a:p>
        </p:txBody>
      </p:sp>
      <p:sp>
        <p:nvSpPr>
          <p:cNvPr id="187" name="Shape 1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Sous-partie et texte">
    <p:spTree>
      <p:nvGrpSpPr>
        <p:cNvPr id="1" name=""/>
        <p:cNvGrpSpPr/>
        <p:nvPr/>
      </p:nvGrpSpPr>
      <p:grpSpPr>
        <a:xfrm>
          <a:off x="0" y="0"/>
          <a:ext cx="0" cy="0"/>
          <a:chOff x="0" y="0"/>
          <a:chExt cx="0" cy="0"/>
        </a:xfrm>
      </p:grpSpPr>
      <p:pic>
        <p:nvPicPr>
          <p:cNvPr id="20" name="brush-2_hi-res.png"/>
          <p:cNvPicPr>
            <a:picLocks noChangeAspect="1"/>
          </p:cNvPicPr>
          <p:nvPr/>
        </p:nvPicPr>
        <p:blipFill>
          <a:blip r:embed="rId2">
            <a:extLst/>
          </a:blip>
          <a:stretch>
            <a:fillRect/>
          </a:stretch>
        </p:blipFill>
        <p:spPr>
          <a:xfrm>
            <a:off x="-1036" y="2130246"/>
            <a:ext cx="11734802" cy="668223"/>
          </a:xfrm>
          <a:prstGeom prst="rect">
            <a:avLst/>
          </a:prstGeom>
          <a:ln w="12700">
            <a:miter lim="400000"/>
          </a:ln>
        </p:spPr>
      </p:pic>
      <p:sp>
        <p:nvSpPr>
          <p:cNvPr id="21" name="Shape 21"/>
          <p:cNvSpPr/>
          <p:nvPr>
            <p:ph type="title"/>
          </p:nvPr>
        </p:nvSpPr>
        <p:spPr>
          <a:prstGeom prst="rect">
            <a:avLst/>
          </a:prstGeom>
        </p:spPr>
        <p:txBody>
          <a:bodyPr/>
          <a:lstStyle>
            <a:lvl1pPr algn="l">
              <a:defRPr spc="24" sz="4800"/>
            </a:lvl1pPr>
          </a:lstStyle>
          <a:p>
            <a:pPr/>
            <a:r>
              <a:t>Texte du titre</a:t>
            </a:r>
          </a:p>
        </p:txBody>
      </p:sp>
      <p:sp>
        <p:nvSpPr>
          <p:cNvPr id="22" name="Shape 22"/>
          <p:cNvSpPr/>
          <p:nvPr>
            <p:ph type="body" idx="1"/>
          </p:nvPr>
        </p:nvSpPr>
        <p:spPr>
          <a:xfrm>
            <a:off x="965200" y="3098800"/>
            <a:ext cx="110744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Texte niveau 1</a:t>
            </a:r>
          </a:p>
          <a:p>
            <a:pPr lvl="1"/>
            <a:r>
              <a:t>Texte niveau 2</a:t>
            </a:r>
          </a:p>
          <a:p>
            <a:pPr lvl="2"/>
            <a:r>
              <a:t>Texte niveau 3</a:t>
            </a:r>
          </a:p>
          <a:p>
            <a:pPr lvl="3"/>
            <a:r>
              <a:t>Texte niveau 4</a:t>
            </a:r>
          </a:p>
          <a:p>
            <a:pPr lvl="4"/>
            <a:r>
              <a:t>Texte niveau 5</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Puces">
    <p:bg>
      <p:bgPr>
        <a:solidFill>
          <a:srgbClr val="FFFFFF"/>
        </a:solidFill>
      </p:bgPr>
    </p:bg>
    <p:spTree>
      <p:nvGrpSpPr>
        <p:cNvPr id="1" name=""/>
        <p:cNvGrpSpPr/>
        <p:nvPr/>
      </p:nvGrpSpPr>
      <p:grpSpPr>
        <a:xfrm>
          <a:off x="0" y="0"/>
          <a:ext cx="0" cy="0"/>
          <a:chOff x="0" y="0"/>
          <a:chExt cx="0" cy="0"/>
        </a:xfrm>
      </p:grpSpPr>
      <p:sp>
        <p:nvSpPr>
          <p:cNvPr id="194" name="Shape 194"/>
          <p:cNvSpPr/>
          <p:nvPr>
            <p:ph type="body" idx="1"/>
          </p:nvPr>
        </p:nvSpPr>
        <p:spPr>
          <a:xfrm>
            <a:off x="1270000" y="1270000"/>
            <a:ext cx="10464800" cy="7213600"/>
          </a:xfrm>
          <a:prstGeom prst="rect">
            <a:avLst/>
          </a:prstGeom>
        </p:spPr>
        <p:txBody>
          <a:bodyPr lIns="50800" tIns="50800" rIns="50800" bIns="50800"/>
          <a:lstStyle>
            <a:lvl1pPr marL="889000" indent="-571500">
              <a:spcBef>
                <a:spcPts val="4800"/>
              </a:spcBef>
              <a:buSzPct val="171000"/>
              <a:buChar char="•"/>
              <a:defRPr sz="4200">
                <a:solidFill>
                  <a:srgbClr val="000000"/>
                </a:solidFill>
              </a:defRPr>
            </a:lvl1pPr>
            <a:lvl2pPr marL="1333500" indent="-571500">
              <a:spcBef>
                <a:spcPts val="4800"/>
              </a:spcBef>
              <a:buSzPct val="171000"/>
              <a:buChar char="•"/>
              <a:defRPr sz="4200">
                <a:solidFill>
                  <a:srgbClr val="000000"/>
                </a:solidFill>
              </a:defRPr>
            </a:lvl2pPr>
            <a:lvl3pPr marL="1778000" indent="-571500">
              <a:spcBef>
                <a:spcPts val="4800"/>
              </a:spcBef>
              <a:buSzPct val="171000"/>
              <a:buChar char="•"/>
              <a:defRPr sz="4200">
                <a:solidFill>
                  <a:srgbClr val="000000"/>
                </a:solidFill>
              </a:defRPr>
            </a:lvl3pPr>
            <a:lvl4pPr marL="2222500" indent="-571500">
              <a:spcBef>
                <a:spcPts val="4800"/>
              </a:spcBef>
              <a:buSzPct val="171000"/>
              <a:buChar char="•"/>
              <a:defRPr sz="4200">
                <a:solidFill>
                  <a:srgbClr val="000000"/>
                </a:solidFill>
              </a:defRPr>
            </a:lvl4pPr>
            <a:lvl5pPr marL="2667000" indent="-571500">
              <a:spcBef>
                <a:spcPts val="4800"/>
              </a:spcBef>
              <a:buSzPct val="171000"/>
              <a:buChar char="•"/>
              <a:defRPr sz="4200">
                <a:solidFill>
                  <a:srgbClr val="000000"/>
                </a:solidFill>
              </a:defRPr>
            </a:lvl5pPr>
          </a:lstStyle>
          <a:p>
            <a:pPr/>
            <a:r>
              <a:t>Texte niveau 1</a:t>
            </a:r>
          </a:p>
          <a:p>
            <a:pPr lvl="1"/>
            <a:r>
              <a:t>Texte niveau 2</a:t>
            </a:r>
          </a:p>
          <a:p>
            <a:pPr lvl="2"/>
            <a:r>
              <a:t>Texte niveau 3</a:t>
            </a:r>
          </a:p>
          <a:p>
            <a:pPr lvl="3"/>
            <a:r>
              <a:t>Texte niveau 4</a:t>
            </a:r>
          </a:p>
          <a:p>
            <a:pPr lvl="4"/>
            <a:r>
              <a:t>Texte niveau 5</a:t>
            </a:r>
          </a:p>
        </p:txBody>
      </p:sp>
      <p:sp>
        <p:nvSpPr>
          <p:cNvPr id="195" name="Shape 195"/>
          <p:cNvSpPr/>
          <p:nvPr>
            <p:ph type="sldNum" sz="quarter" idx="2"/>
          </p:nvPr>
        </p:nvSpPr>
        <p:spPr>
          <a:xfrm>
            <a:off x="6324600" y="9258300"/>
            <a:ext cx="342900" cy="368300"/>
          </a:xfrm>
          <a:prstGeom prst="rect">
            <a:avLst/>
          </a:prstGeom>
        </p:spPr>
        <p:txBody>
          <a:bodyPr/>
          <a:lstStyle>
            <a:lvl1pPr>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 Gauche">
    <p:bg>
      <p:bgPr>
        <a:solidFill>
          <a:srgbClr val="FFFFFF"/>
        </a:solidFill>
      </p:bgPr>
    </p:bg>
    <p:spTree>
      <p:nvGrpSpPr>
        <p:cNvPr id="1" name=""/>
        <p:cNvGrpSpPr/>
        <p:nvPr/>
      </p:nvGrpSpPr>
      <p:grpSpPr>
        <a:xfrm>
          <a:off x="0" y="0"/>
          <a:ext cx="0" cy="0"/>
          <a:chOff x="0" y="0"/>
          <a:chExt cx="0" cy="0"/>
        </a:xfrm>
      </p:grpSpPr>
      <p:sp>
        <p:nvSpPr>
          <p:cNvPr id="202" name="Shape 202"/>
          <p:cNvSpPr/>
          <p:nvPr>
            <p:ph type="title"/>
          </p:nvPr>
        </p:nvSpPr>
        <p:spPr>
          <a:xfrm>
            <a:off x="1270000" y="254000"/>
            <a:ext cx="10464800" cy="2438400"/>
          </a:xfrm>
          <a:prstGeom prst="rect">
            <a:avLst/>
          </a:prstGeom>
        </p:spPr>
        <p:txBody>
          <a:bodyPr/>
          <a:lstStyle>
            <a:lvl1pPr>
              <a:defRPr cap="none" spc="0" sz="8400">
                <a:solidFill>
                  <a:srgbClr val="000000"/>
                </a:solidFill>
              </a:defRPr>
            </a:lvl1pPr>
          </a:lstStyle>
          <a:p>
            <a:pPr/>
            <a:r>
              <a:t>Texte du titre</a:t>
            </a:r>
          </a:p>
        </p:txBody>
      </p:sp>
      <p:sp>
        <p:nvSpPr>
          <p:cNvPr id="203" name="Shape 203"/>
          <p:cNvSpPr/>
          <p:nvPr>
            <p:ph type="body" sz="half" idx="1"/>
          </p:nvPr>
        </p:nvSpPr>
        <p:spPr>
          <a:xfrm>
            <a:off x="1270000" y="2768600"/>
            <a:ext cx="5041900" cy="5715000"/>
          </a:xfrm>
          <a:prstGeom prst="rect">
            <a:avLst/>
          </a:prstGeom>
        </p:spPr>
        <p:txBody>
          <a:bodyPr lIns="50800" tIns="50800" rIns="50800" bIns="50800"/>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buChar char="•"/>
              <a:defRPr sz="3200">
                <a:solidFill>
                  <a:srgbClr val="000000"/>
                </a:solidFill>
              </a:defRPr>
            </a:lvl5pPr>
          </a:lstStyle>
          <a:p>
            <a:pPr/>
            <a:r>
              <a:t>Texte niveau 1</a:t>
            </a:r>
          </a:p>
          <a:p>
            <a:pPr lvl="1"/>
            <a:r>
              <a:t>Texte niveau 2</a:t>
            </a:r>
          </a:p>
          <a:p>
            <a:pPr lvl="2"/>
            <a:r>
              <a:t>Texte niveau 3</a:t>
            </a:r>
          </a:p>
          <a:p>
            <a:pPr lvl="3"/>
            <a:r>
              <a:t>Texte niveau 4</a:t>
            </a:r>
          </a:p>
          <a:p>
            <a:pPr lvl="4"/>
            <a:r>
              <a:t>Texte niveau 5</a:t>
            </a:r>
          </a:p>
        </p:txBody>
      </p:sp>
      <p:sp>
        <p:nvSpPr>
          <p:cNvPr id="204" name="Shape 204"/>
          <p:cNvSpPr/>
          <p:nvPr>
            <p:ph type="sldNum" sz="quarter" idx="2"/>
          </p:nvPr>
        </p:nvSpPr>
        <p:spPr>
          <a:xfrm>
            <a:off x="6324600" y="9258300"/>
            <a:ext cx="342900" cy="368300"/>
          </a:xfrm>
          <a:prstGeom prst="rect">
            <a:avLst/>
          </a:prstGeom>
        </p:spPr>
        <p:txBody>
          <a:bodyPr/>
          <a:lstStyle>
            <a:lvl1pPr>
              <a:defRPr sz="18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copie 3">
    <p:spTree>
      <p:nvGrpSpPr>
        <p:cNvPr id="1" name=""/>
        <p:cNvGrpSpPr/>
        <p:nvPr/>
      </p:nvGrpSpPr>
      <p:grpSpPr>
        <a:xfrm>
          <a:off x="0" y="0"/>
          <a:ext cx="0" cy="0"/>
          <a:chOff x="0" y="0"/>
          <a:chExt cx="0" cy="0"/>
        </a:xfrm>
      </p:grpSpPr>
      <p:pic>
        <p:nvPicPr>
          <p:cNvPr id="211" name="brush-2_hi-res.png"/>
          <p:cNvPicPr>
            <a:picLocks noChangeAspect="1"/>
          </p:cNvPicPr>
          <p:nvPr/>
        </p:nvPicPr>
        <p:blipFill>
          <a:blip r:embed="rId2">
            <a:extLst/>
          </a:blip>
          <a:stretch>
            <a:fillRect/>
          </a:stretch>
        </p:blipFill>
        <p:spPr>
          <a:xfrm>
            <a:off x="-1036" y="2130246"/>
            <a:ext cx="11734802" cy="668223"/>
          </a:xfrm>
          <a:prstGeom prst="rect">
            <a:avLst/>
          </a:prstGeom>
          <a:ln w="12700">
            <a:miter lim="400000"/>
          </a:ln>
        </p:spPr>
      </p:pic>
      <p:sp>
        <p:nvSpPr>
          <p:cNvPr id="212" name="Shape 212"/>
          <p:cNvSpPr/>
          <p:nvPr>
            <p:ph type="title"/>
          </p:nvPr>
        </p:nvSpPr>
        <p:spPr>
          <a:xfrm>
            <a:off x="482600" y="304800"/>
            <a:ext cx="11074400" cy="2082800"/>
          </a:xfrm>
          <a:prstGeom prst="rect">
            <a:avLst/>
          </a:prstGeom>
        </p:spPr>
        <p:txBody>
          <a:bodyPr/>
          <a:lstStyle>
            <a:lvl1pPr marL="539999" indent="-539999" algn="l">
              <a:buSzPct val="50000"/>
              <a:buBlip>
                <a:blip r:embed="rId3"/>
              </a:buBlip>
              <a:defRPr cap="none" spc="24" sz="4800">
                <a:solidFill>
                  <a:srgbClr val="9EFCFF"/>
                </a:solidFill>
              </a:defRPr>
            </a:lvl1pPr>
          </a:lstStyle>
          <a:p>
            <a:pPr/>
            <a:r>
              <a:t>Texte du titre</a:t>
            </a:r>
          </a:p>
        </p:txBody>
      </p:sp>
      <p:sp>
        <p:nvSpPr>
          <p:cNvPr id="213" name="Shape 213"/>
          <p:cNvSpPr/>
          <p:nvPr>
            <p:ph type="body" idx="1"/>
          </p:nvPr>
        </p:nvSpPr>
        <p:spPr>
          <a:xfrm>
            <a:off x="965200" y="3098800"/>
            <a:ext cx="11074400" cy="5715000"/>
          </a:xfrm>
          <a:prstGeom prst="rect">
            <a:avLst/>
          </a:prstGeom>
        </p:spPr>
        <p:txBody>
          <a:bodyPr/>
          <a:lstStyle>
            <a:lvl1pPr>
              <a:spcBef>
                <a:spcPts val="1000"/>
              </a:spcBef>
              <a:buBlip>
                <a:blip r:embed="rId4"/>
              </a:buBlip>
            </a:lvl1pPr>
            <a:lvl2pPr>
              <a:spcBef>
                <a:spcPts val="1000"/>
              </a:spcBef>
              <a:buBlip>
                <a:blip r:embed="rId4"/>
              </a:buBlip>
            </a:lvl2pPr>
            <a:lvl3pPr>
              <a:spcBef>
                <a:spcPts val="1000"/>
              </a:spcBef>
              <a:buBlip>
                <a:blip r:embed="rId4"/>
              </a:buBlip>
            </a:lvl3pPr>
            <a:lvl4pPr>
              <a:spcBef>
                <a:spcPts val="1000"/>
              </a:spcBef>
              <a:buBlip>
                <a:blip r:embed="rId4"/>
              </a:buBlip>
            </a:lvl4pPr>
            <a:lvl5pPr>
              <a:spcBef>
                <a:spcPts val="1000"/>
              </a:spcBef>
              <a:buBlip>
                <a:blip r:embed="rId4"/>
              </a:buBlip>
            </a:lvl5pPr>
          </a:lstStyle>
          <a:p>
            <a:pPr/>
            <a:r>
              <a:t>Texte niveau 1</a:t>
            </a:r>
          </a:p>
          <a:p>
            <a:pPr lvl="1"/>
            <a:r>
              <a:t>Texte niveau 2</a:t>
            </a:r>
          </a:p>
          <a:p>
            <a:pPr lvl="2"/>
            <a:r>
              <a:t>Texte niveau 3</a:t>
            </a:r>
          </a:p>
          <a:p>
            <a:pPr lvl="3"/>
            <a:r>
              <a:t>Texte niveau 4</a:t>
            </a:r>
          </a:p>
          <a:p>
            <a:pPr lvl="4"/>
            <a:r>
              <a:t>Texte niveau 5</a:t>
            </a:r>
          </a:p>
        </p:txBody>
      </p:sp>
      <p:sp>
        <p:nvSpPr>
          <p:cNvPr id="214" name="Shape 2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Sous-partie et tex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21" name="brush-2_hi-res.png"/>
          <p:cNvPicPr>
            <a:picLocks noChangeAspect="1"/>
          </p:cNvPicPr>
          <p:nvPr/>
        </p:nvPicPr>
        <p:blipFill>
          <a:blip r:embed="rId3">
            <a:extLst/>
          </a:blip>
          <a:stretch>
            <a:fillRect/>
          </a:stretch>
        </p:blipFill>
        <p:spPr>
          <a:xfrm>
            <a:off x="-1036" y="2130246"/>
            <a:ext cx="11734802" cy="668223"/>
          </a:xfrm>
          <a:prstGeom prst="rect">
            <a:avLst/>
          </a:prstGeom>
          <a:ln w="12700">
            <a:miter lim="400000"/>
          </a:ln>
        </p:spPr>
      </p:pic>
      <p:sp>
        <p:nvSpPr>
          <p:cNvPr id="222" name="Shape 222"/>
          <p:cNvSpPr/>
          <p:nvPr>
            <p:ph type="title"/>
          </p:nvPr>
        </p:nvSpPr>
        <p:spPr>
          <a:prstGeom prst="rect">
            <a:avLst/>
          </a:prstGeom>
        </p:spPr>
        <p:txBody>
          <a:bodyPr/>
          <a:lstStyle>
            <a:lvl1pPr algn="l">
              <a:defRPr spc="24" sz="4800"/>
            </a:lvl1pPr>
          </a:lstStyle>
          <a:p>
            <a:pPr/>
            <a:r>
              <a:t>Texte du titre</a:t>
            </a:r>
          </a:p>
        </p:txBody>
      </p:sp>
      <p:sp>
        <p:nvSpPr>
          <p:cNvPr id="223" name="Shape 223"/>
          <p:cNvSpPr/>
          <p:nvPr>
            <p:ph type="body" idx="1"/>
          </p:nvPr>
        </p:nvSpPr>
        <p:spPr>
          <a:xfrm>
            <a:off x="965200" y="3098800"/>
            <a:ext cx="11074400" cy="5715000"/>
          </a:xfrm>
          <a:prstGeom prst="rect">
            <a:avLst/>
          </a:prstGeom>
        </p:spPr>
        <p:txBody>
          <a:bodyPr/>
          <a:lstStyle>
            <a:lvl1pPr>
              <a:buBlip>
                <a:blip r:embed="rId4"/>
              </a:buBlip>
            </a:lvl1pPr>
            <a:lvl2pPr>
              <a:buBlip>
                <a:blip r:embed="rId4"/>
              </a:buBlip>
            </a:lvl2pPr>
            <a:lvl3pPr>
              <a:buBlip>
                <a:blip r:embed="rId4"/>
              </a:buBlip>
            </a:lvl3pPr>
            <a:lvl4pPr>
              <a:buBlip>
                <a:blip r:embed="rId4"/>
              </a:buBlip>
            </a:lvl4pPr>
            <a:lvl5pPr>
              <a:buBlip>
                <a:blip r:embed="rId4"/>
              </a:buBlip>
            </a:lvl5pPr>
          </a:lstStyle>
          <a:p>
            <a:pPr/>
            <a:r>
              <a:t>Texte niveau 1</a:t>
            </a:r>
          </a:p>
          <a:p>
            <a:pPr lvl="1"/>
            <a:r>
              <a:t>Texte niveau 2</a:t>
            </a:r>
          </a:p>
          <a:p>
            <a:pPr lvl="2"/>
            <a:r>
              <a:t>Texte niveau 3</a:t>
            </a:r>
          </a:p>
          <a:p>
            <a:pPr lvl="3"/>
            <a:r>
              <a:t>Texte niveau 4</a:t>
            </a:r>
          </a:p>
          <a:p>
            <a:pPr lvl="4"/>
            <a:r>
              <a:t>Texte niveau 5</a:t>
            </a:r>
          </a:p>
        </p:txBody>
      </p:sp>
      <p:sp>
        <p:nvSpPr>
          <p:cNvPr id="224" name="Shape 22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31" name="brush-2_hi-res.png"/>
          <p:cNvPicPr>
            <a:picLocks noChangeAspect="1"/>
          </p:cNvPicPr>
          <p:nvPr/>
        </p:nvPicPr>
        <p:blipFill>
          <a:blip r:embed="rId3">
            <a:extLst/>
          </a:blip>
          <a:stretch>
            <a:fillRect/>
          </a:stretch>
        </p:blipFill>
        <p:spPr>
          <a:xfrm>
            <a:off x="-1036" y="2130246"/>
            <a:ext cx="11734802" cy="668223"/>
          </a:xfrm>
          <a:prstGeom prst="rect">
            <a:avLst/>
          </a:prstGeom>
          <a:ln w="12700">
            <a:miter lim="400000"/>
          </a:ln>
        </p:spPr>
      </p:pic>
      <p:sp>
        <p:nvSpPr>
          <p:cNvPr id="232" name="Shape 232"/>
          <p:cNvSpPr/>
          <p:nvPr>
            <p:ph type="title"/>
          </p:nvPr>
        </p:nvSpPr>
        <p:spPr>
          <a:xfrm>
            <a:off x="482600" y="304800"/>
            <a:ext cx="11074400" cy="2082800"/>
          </a:xfrm>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233" name="Shape 233"/>
          <p:cNvSpPr/>
          <p:nvPr>
            <p:ph type="body" idx="1"/>
          </p:nvPr>
        </p:nvSpPr>
        <p:spPr>
          <a:xfrm>
            <a:off x="965200" y="3098800"/>
            <a:ext cx="11074400" cy="5715000"/>
          </a:xfrm>
          <a:prstGeom prst="rect">
            <a:avLst/>
          </a:prstGeom>
        </p:spPr>
        <p:txBody>
          <a:bodyPr/>
          <a:lstStyle>
            <a:lvl1pPr>
              <a:spcBef>
                <a:spcPts val="1000"/>
              </a:spcBef>
              <a:buBlip>
                <a:blip r:embed="rId5"/>
              </a:buBlip>
            </a:lvl1pPr>
            <a:lvl2pPr>
              <a:spcBef>
                <a:spcPts val="1000"/>
              </a:spcBef>
              <a:buBlip>
                <a:blip r:embed="rId5"/>
              </a:buBlip>
            </a:lvl2pPr>
            <a:lvl3pPr>
              <a:spcBef>
                <a:spcPts val="1000"/>
              </a:spcBef>
              <a:buBlip>
                <a:blip r:embed="rId5"/>
              </a:buBlip>
            </a:lvl3pPr>
            <a:lvl4pPr>
              <a:spcBef>
                <a:spcPts val="1000"/>
              </a:spcBef>
              <a:buBlip>
                <a:blip r:embed="rId5"/>
              </a:buBlip>
            </a:lvl4pPr>
            <a:lvl5pPr>
              <a:spcBef>
                <a:spcPts val="1000"/>
              </a:spcBef>
              <a:buBlip>
                <a:blip r:embed="rId5"/>
              </a:buBlip>
            </a:lvl5pPr>
          </a:lstStyle>
          <a:p>
            <a:pPr/>
            <a:r>
              <a:t>Texte niveau 1</a:t>
            </a:r>
          </a:p>
          <a:p>
            <a:pPr lvl="1"/>
            <a:r>
              <a:t>Texte niveau 2</a:t>
            </a:r>
          </a:p>
          <a:p>
            <a:pPr lvl="2"/>
            <a:r>
              <a:t>Texte niveau 3</a:t>
            </a:r>
          </a:p>
          <a:p>
            <a:pPr lvl="3"/>
            <a:r>
              <a:t>Texte niveau 4</a:t>
            </a:r>
          </a:p>
          <a:p>
            <a:pPr lvl="4"/>
            <a:r>
              <a:t>Texte niveau 5</a:t>
            </a:r>
          </a:p>
        </p:txBody>
      </p:sp>
      <p:sp>
        <p:nvSpPr>
          <p:cNvPr id="234" name="Shape 2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graphique titré sans texte copi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41"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242" name="Shape 242"/>
          <p:cNvSpPr/>
          <p:nvPr>
            <p:ph type="title"/>
          </p:nvPr>
        </p:nvSpPr>
        <p:spPr>
          <a:prstGeom prst="rect">
            <a:avLst/>
          </a:prstGeom>
        </p:spPr>
        <p:txBody>
          <a:bodyPr/>
          <a:lstStyle>
            <a:lvl1pPr>
              <a:defRPr spc="24" sz="4800"/>
            </a:lvl1pPr>
          </a:lstStyle>
          <a:p>
            <a:pPr/>
            <a:r>
              <a:t>Texte du titre</a:t>
            </a:r>
          </a:p>
        </p:txBody>
      </p:sp>
      <p:sp>
        <p:nvSpPr>
          <p:cNvPr id="243" name="Shape 2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 Droi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50"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251" name="Shape 251"/>
          <p:cNvSpPr/>
          <p:nvPr>
            <p:ph type="title"/>
          </p:nvPr>
        </p:nvSpPr>
        <p:spPr>
          <a:prstGeom prst="rect">
            <a:avLst/>
          </a:prstGeom>
        </p:spPr>
        <p:txBody>
          <a:bodyPr/>
          <a:lstStyle>
            <a:lvl1pPr>
              <a:defRPr spc="31" sz="6200"/>
            </a:lvl1pPr>
          </a:lstStyle>
          <a:p>
            <a:pPr/>
            <a:r>
              <a:t>Texte du titre</a:t>
            </a:r>
          </a:p>
        </p:txBody>
      </p:sp>
      <p:sp>
        <p:nvSpPr>
          <p:cNvPr id="252" name="Shape 252"/>
          <p:cNvSpPr/>
          <p:nvPr>
            <p:ph type="body" sz="half" idx="1"/>
          </p:nvPr>
        </p:nvSpPr>
        <p:spPr>
          <a:xfrm>
            <a:off x="7010400" y="3098800"/>
            <a:ext cx="5029200" cy="5715000"/>
          </a:xfrm>
          <a:prstGeom prst="rect">
            <a:avLst/>
          </a:prstGeom>
        </p:spPr>
        <p:txBody>
          <a:bodyPr/>
          <a:lstStyle>
            <a:lvl1pPr>
              <a:spcBef>
                <a:spcPts val="1000"/>
              </a:spcBef>
              <a:buBlip>
                <a:blip r:embed="rId4"/>
              </a:buBlip>
              <a:defRPr sz="3800">
                <a:solidFill>
                  <a:srgbClr val="B03A2C"/>
                </a:solidFill>
              </a:defRPr>
            </a:lvl1pPr>
            <a:lvl2pPr>
              <a:spcBef>
                <a:spcPts val="1000"/>
              </a:spcBef>
              <a:buBlip>
                <a:blip r:embed="rId4"/>
              </a:buBlip>
              <a:defRPr sz="3800">
                <a:solidFill>
                  <a:srgbClr val="B03A2C"/>
                </a:solidFill>
              </a:defRPr>
            </a:lvl2pPr>
            <a:lvl3pPr>
              <a:spcBef>
                <a:spcPts val="1000"/>
              </a:spcBef>
              <a:buBlip>
                <a:blip r:embed="rId4"/>
              </a:buBlip>
              <a:defRPr sz="3800">
                <a:solidFill>
                  <a:srgbClr val="B03A2C"/>
                </a:solidFill>
              </a:defRPr>
            </a:lvl3pPr>
            <a:lvl4pPr>
              <a:spcBef>
                <a:spcPts val="1000"/>
              </a:spcBef>
              <a:buBlip>
                <a:blip r:embed="rId4"/>
              </a:buBlip>
              <a:defRPr sz="3800">
                <a:solidFill>
                  <a:srgbClr val="B03A2C"/>
                </a:solidFill>
              </a:defRPr>
            </a:lvl4pPr>
            <a:lvl5pPr>
              <a:spcBef>
                <a:spcPts val="1000"/>
              </a:spcBef>
              <a:buBlip>
                <a:blip r:embed="rId4"/>
              </a:buBlip>
              <a:defRPr sz="3800">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253" name="Shape 2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graphique titré et tex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0" name="Shape 260"/>
          <p:cNvSpPr/>
          <p:nvPr>
            <p:ph type="title"/>
          </p:nvPr>
        </p:nvSpPr>
        <p:spPr>
          <a:xfrm>
            <a:off x="330200" y="190500"/>
            <a:ext cx="7556500" cy="1155700"/>
          </a:xfrm>
          <a:prstGeom prst="rect">
            <a:avLst/>
          </a:prstGeom>
        </p:spPr>
        <p:txBody>
          <a:bodyPr/>
          <a:lstStyle>
            <a:lvl1pPr>
              <a:defRPr cap="none" spc="24" sz="4800">
                <a:solidFill>
                  <a:srgbClr val="B03A2C"/>
                </a:solidFill>
              </a:defRPr>
            </a:lvl1pPr>
          </a:lstStyle>
          <a:p>
            <a:pPr/>
            <a:r>
              <a:t>Texte du titre</a:t>
            </a:r>
          </a:p>
        </p:txBody>
      </p:sp>
      <p:sp>
        <p:nvSpPr>
          <p:cNvPr id="261" name="Shape 261"/>
          <p:cNvSpPr/>
          <p:nvPr>
            <p:ph type="body" sz="half" idx="1"/>
          </p:nvPr>
        </p:nvSpPr>
        <p:spPr>
          <a:xfrm>
            <a:off x="8597900" y="190500"/>
            <a:ext cx="4394200" cy="9385300"/>
          </a:xfrm>
          <a:prstGeom prst="rect">
            <a:avLst/>
          </a:prstGeom>
        </p:spPr>
        <p:txBody>
          <a:bodyPr/>
          <a:lstStyle>
            <a:lvl1pPr>
              <a:spcBef>
                <a:spcPts val="900"/>
              </a:spcBef>
              <a:buBlip>
                <a:blip r:embed="rId3"/>
              </a:buBlip>
              <a:defRPr>
                <a:solidFill>
                  <a:srgbClr val="BE3F2B"/>
                </a:solidFill>
              </a:defRPr>
            </a:lvl1pPr>
            <a:lvl2pPr>
              <a:spcBef>
                <a:spcPts val="900"/>
              </a:spcBef>
              <a:buBlip>
                <a:blip r:embed="rId3"/>
              </a:buBlip>
              <a:defRPr>
                <a:solidFill>
                  <a:srgbClr val="BE3F2B"/>
                </a:solidFill>
              </a:defRPr>
            </a:lvl2pPr>
            <a:lvl3pPr>
              <a:spcBef>
                <a:spcPts val="900"/>
              </a:spcBef>
              <a:buBlip>
                <a:blip r:embed="rId3"/>
              </a:buBlip>
              <a:defRPr>
                <a:solidFill>
                  <a:srgbClr val="BE3F2B"/>
                </a:solidFill>
              </a:defRPr>
            </a:lvl3pPr>
            <a:lvl4pPr>
              <a:spcBef>
                <a:spcPts val="900"/>
              </a:spcBef>
              <a:buBlip>
                <a:blip r:embed="rId3"/>
              </a:buBlip>
              <a:defRPr>
                <a:solidFill>
                  <a:srgbClr val="BE3F2B"/>
                </a:solidFill>
              </a:defRPr>
            </a:lvl4pPr>
            <a:lvl5pPr>
              <a:spcBef>
                <a:spcPts val="900"/>
              </a:spcBef>
              <a:buBlip>
                <a:blip r:embed="rId3"/>
              </a:buBlip>
              <a:defRPr>
                <a:solidFill>
                  <a:srgbClr val="BE3F2B"/>
                </a:solidFill>
              </a:defRPr>
            </a:lvl5pPr>
          </a:lstStyle>
          <a:p>
            <a:pPr/>
            <a:r>
              <a:t>Texte niveau 1</a:t>
            </a:r>
          </a:p>
          <a:p>
            <a:pPr lvl="1"/>
            <a:r>
              <a:t>Texte niveau 2</a:t>
            </a:r>
          </a:p>
          <a:p>
            <a:pPr lvl="2"/>
            <a:r>
              <a:t>Texte niveau 3</a:t>
            </a:r>
          </a:p>
          <a:p>
            <a:pPr lvl="3"/>
            <a:r>
              <a:t>Texte niveau 4</a:t>
            </a:r>
          </a:p>
          <a:p>
            <a:pPr lvl="4"/>
            <a:r>
              <a:t>Texte niveau 5</a:t>
            </a:r>
          </a:p>
        </p:txBody>
      </p:sp>
      <p:sp>
        <p:nvSpPr>
          <p:cNvPr id="262" name="Shape 2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69"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270" name="Shape 270"/>
          <p:cNvSpPr/>
          <p:nvPr>
            <p:ph type="title"/>
          </p:nvPr>
        </p:nvSpPr>
        <p:spPr>
          <a:xfrm>
            <a:off x="368300" y="304800"/>
            <a:ext cx="11074400" cy="2082800"/>
          </a:xfrm>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271" name="Shape 271"/>
          <p:cNvSpPr/>
          <p:nvPr>
            <p:ph type="body" idx="1"/>
          </p:nvPr>
        </p:nvSpPr>
        <p:spPr>
          <a:xfrm>
            <a:off x="965200" y="3098800"/>
            <a:ext cx="11074400" cy="5715000"/>
          </a:xfrm>
          <a:prstGeom prst="rect">
            <a:avLst/>
          </a:prstGeom>
        </p:spPr>
        <p:txBody>
          <a:bodyPr lIns="50800" tIns="50800" rIns="50800" bIns="50800"/>
          <a:lstStyle>
            <a:lvl1pPr>
              <a:spcBef>
                <a:spcPts val="1100"/>
              </a:spcBef>
              <a:buBlip>
                <a:blip r:embed="rId5"/>
              </a:buBlip>
              <a:defRPr>
                <a:solidFill>
                  <a:srgbClr val="B03A2C"/>
                </a:solidFill>
              </a:defRPr>
            </a:lvl1pPr>
            <a:lvl2pPr>
              <a:spcBef>
                <a:spcPts val="1100"/>
              </a:spcBef>
              <a:buBlip>
                <a:blip r:embed="rId5"/>
              </a:buBlip>
              <a:defRPr>
                <a:solidFill>
                  <a:srgbClr val="B03A2C"/>
                </a:solidFill>
              </a:defRPr>
            </a:lvl2pPr>
            <a:lvl3pPr>
              <a:spcBef>
                <a:spcPts val="1100"/>
              </a:spcBef>
              <a:buBlip>
                <a:blip r:embed="rId5"/>
              </a:buBlip>
              <a:defRPr>
                <a:solidFill>
                  <a:srgbClr val="B03A2C"/>
                </a:solidFill>
              </a:defRPr>
            </a:lvl3pPr>
            <a:lvl4pPr>
              <a:spcBef>
                <a:spcPts val="1100"/>
              </a:spcBef>
              <a:buBlip>
                <a:blip r:embed="rId5"/>
              </a:buBlip>
              <a:defRPr>
                <a:solidFill>
                  <a:srgbClr val="B03A2C"/>
                </a:solidFill>
              </a:defRPr>
            </a:lvl4pPr>
            <a:lvl5pPr>
              <a:spcBef>
                <a:spcPts val="1100"/>
              </a:spcBef>
              <a:buBlip>
                <a:blip r:embed="rId5"/>
              </a:buBlip>
              <a:defRPr>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272" name="Shape 2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copi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79" name="Sedona-header-10x7.jpg"/>
          <p:cNvPicPr>
            <a:picLocks noChangeAspect="1"/>
          </p:cNvPicPr>
          <p:nvPr/>
        </p:nvPicPr>
        <p:blipFill>
          <a:blip r:embed="rId3">
            <a:extLst/>
          </a:blip>
          <a:stretch>
            <a:fillRect/>
          </a:stretch>
        </p:blipFill>
        <p:spPr>
          <a:xfrm>
            <a:off x="-114300" y="-88900"/>
            <a:ext cx="13004800" cy="2476500"/>
          </a:xfrm>
          <a:prstGeom prst="rect">
            <a:avLst/>
          </a:prstGeom>
          <a:ln w="12700">
            <a:miter lim="400000"/>
          </a:ln>
        </p:spPr>
      </p:pic>
      <p:sp>
        <p:nvSpPr>
          <p:cNvPr id="280" name="Shape 280"/>
          <p:cNvSpPr/>
          <p:nvPr>
            <p:ph type="title"/>
          </p:nvPr>
        </p:nvSpPr>
        <p:spPr>
          <a:xfrm>
            <a:off x="368300" y="304800"/>
            <a:ext cx="11074400" cy="2082800"/>
          </a:xfrm>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281" name="Shape 281"/>
          <p:cNvSpPr/>
          <p:nvPr>
            <p:ph type="body" idx="1"/>
          </p:nvPr>
        </p:nvSpPr>
        <p:spPr>
          <a:xfrm>
            <a:off x="965200" y="3098800"/>
            <a:ext cx="11074400" cy="5715000"/>
          </a:xfrm>
          <a:prstGeom prst="rect">
            <a:avLst/>
          </a:prstGeom>
        </p:spPr>
        <p:txBody>
          <a:bodyPr lIns="50800" tIns="50800" rIns="50800" bIns="50800"/>
          <a:lstStyle>
            <a:lvl1pPr>
              <a:spcBef>
                <a:spcPts val="1100"/>
              </a:spcBef>
              <a:buBlip>
                <a:blip r:embed="rId5"/>
              </a:buBlip>
              <a:defRPr>
                <a:solidFill>
                  <a:srgbClr val="B03A2C"/>
                </a:solidFill>
              </a:defRPr>
            </a:lvl1pPr>
            <a:lvl2pPr>
              <a:spcBef>
                <a:spcPts val="1100"/>
              </a:spcBef>
              <a:buBlip>
                <a:blip r:embed="rId5"/>
              </a:buBlip>
              <a:defRPr>
                <a:solidFill>
                  <a:srgbClr val="B03A2C"/>
                </a:solidFill>
              </a:defRPr>
            </a:lvl2pPr>
            <a:lvl3pPr>
              <a:spcBef>
                <a:spcPts val="1100"/>
              </a:spcBef>
              <a:buBlip>
                <a:blip r:embed="rId5"/>
              </a:buBlip>
              <a:defRPr>
                <a:solidFill>
                  <a:srgbClr val="B03A2C"/>
                </a:solidFill>
              </a:defRPr>
            </a:lvl3pPr>
            <a:lvl4pPr>
              <a:spcBef>
                <a:spcPts val="1100"/>
              </a:spcBef>
              <a:buBlip>
                <a:blip r:embed="rId5"/>
              </a:buBlip>
              <a:defRPr>
                <a:solidFill>
                  <a:srgbClr val="B03A2C"/>
                </a:solidFill>
              </a:defRPr>
            </a:lvl4pPr>
            <a:lvl5pPr>
              <a:spcBef>
                <a:spcPts val="1100"/>
              </a:spcBef>
              <a:buBlip>
                <a:blip r:embed="rId5"/>
              </a:buBlip>
              <a:defRPr>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282" name="Shape 2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ous-partie, section et texte">
    <p:spTree>
      <p:nvGrpSpPr>
        <p:cNvPr id="1" name=""/>
        <p:cNvGrpSpPr/>
        <p:nvPr/>
      </p:nvGrpSpPr>
      <p:grpSpPr>
        <a:xfrm>
          <a:off x="0" y="0"/>
          <a:ext cx="0" cy="0"/>
          <a:chOff x="0" y="0"/>
          <a:chExt cx="0" cy="0"/>
        </a:xfrm>
      </p:grpSpPr>
      <p:pic>
        <p:nvPicPr>
          <p:cNvPr id="30" name="brush-2_hi-res.png"/>
          <p:cNvPicPr>
            <a:picLocks noChangeAspect="1"/>
          </p:cNvPicPr>
          <p:nvPr/>
        </p:nvPicPr>
        <p:blipFill>
          <a:blip r:embed="rId2">
            <a:extLst/>
          </a:blip>
          <a:stretch>
            <a:fillRect/>
          </a:stretch>
        </p:blipFill>
        <p:spPr>
          <a:xfrm>
            <a:off x="-1036" y="2130246"/>
            <a:ext cx="11734802" cy="668223"/>
          </a:xfrm>
          <a:prstGeom prst="rect">
            <a:avLst/>
          </a:prstGeom>
          <a:ln w="12700">
            <a:miter lim="400000"/>
          </a:ln>
        </p:spPr>
      </p:pic>
      <p:sp>
        <p:nvSpPr>
          <p:cNvPr id="31" name="Shape 31"/>
          <p:cNvSpPr/>
          <p:nvPr>
            <p:ph type="title"/>
          </p:nvPr>
        </p:nvSpPr>
        <p:spPr>
          <a:prstGeom prst="rect">
            <a:avLst/>
          </a:prstGeom>
        </p:spPr>
        <p:txBody>
          <a:bodyPr/>
          <a:lstStyle>
            <a:lvl1pPr algn="l">
              <a:defRPr spc="24" sz="4800"/>
            </a:lvl1pPr>
          </a:lstStyle>
          <a:p>
            <a:pPr/>
            <a:r>
              <a:t>Texte du titre</a:t>
            </a:r>
          </a:p>
        </p:txBody>
      </p:sp>
      <p:sp>
        <p:nvSpPr>
          <p:cNvPr id="32" name="Shape 32"/>
          <p:cNvSpPr/>
          <p:nvPr>
            <p:ph type="body" idx="1"/>
          </p:nvPr>
        </p:nvSpPr>
        <p:spPr>
          <a:xfrm>
            <a:off x="965200" y="3098800"/>
            <a:ext cx="11074400" cy="5715000"/>
          </a:xfrm>
          <a:prstGeom prst="rect">
            <a:avLst/>
          </a:prstGeom>
        </p:spPr>
        <p:txBody>
          <a:bodyPr/>
          <a:lstStyle>
            <a:lvl1pPr marL="539999" indent="-539999">
              <a:buSzPct val="50000"/>
              <a:buBlip>
                <a:blip r:embed="rId3"/>
              </a:buBlip>
              <a:defRPr spc="24" sz="4800">
                <a:solidFill>
                  <a:srgbClr val="9EFCFF"/>
                </a:solidFill>
              </a:defRPr>
            </a:lvl1pPr>
            <a:lvl2pPr>
              <a:buBlip>
                <a:blip r:embed="rId4"/>
              </a:buBlip>
            </a:lvl2pPr>
            <a:lvl3pPr>
              <a:buBlip>
                <a:blip r:embed="rId4"/>
              </a:buBlip>
            </a:lvl3pPr>
            <a:lvl4pPr>
              <a:buBlip>
                <a:blip r:embed="rId4"/>
              </a:buBlip>
            </a:lvl4pPr>
            <a:lvl5pPr>
              <a:buBlip>
                <a:blip r:embed="rId4"/>
              </a:buBlip>
            </a:lvl5pPr>
          </a:lstStyle>
          <a:p>
            <a:pPr/>
            <a:r>
              <a:t>Texte niveau 1</a:t>
            </a:r>
          </a:p>
          <a:p>
            <a:pPr lvl="1"/>
            <a:r>
              <a:t>Texte niveau 2</a:t>
            </a:r>
          </a:p>
          <a:p>
            <a:pPr lvl="2"/>
            <a:r>
              <a:t>Texte niveau 3</a:t>
            </a:r>
          </a:p>
          <a:p>
            <a:pPr lvl="3"/>
            <a:r>
              <a:t>Texte niveau 4</a:t>
            </a:r>
          </a:p>
          <a:p>
            <a:pPr lvl="4"/>
            <a:r>
              <a:t>Texte niveau 5</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Titre et texte - Gauch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89"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290" name="Shape 290"/>
          <p:cNvSpPr/>
          <p:nvPr>
            <p:ph type="title"/>
          </p:nvPr>
        </p:nvSpPr>
        <p:spPr>
          <a:prstGeom prst="rect">
            <a:avLst/>
          </a:prstGeom>
        </p:spPr>
        <p:txBody>
          <a:bodyPr/>
          <a:lstStyle>
            <a:lvl1pPr>
              <a:defRPr spc="31" sz="6200"/>
            </a:lvl1pPr>
          </a:lstStyle>
          <a:p>
            <a:pPr/>
            <a:r>
              <a:t>Texte du titre</a:t>
            </a:r>
          </a:p>
        </p:txBody>
      </p:sp>
      <p:sp>
        <p:nvSpPr>
          <p:cNvPr id="291" name="Shape 291"/>
          <p:cNvSpPr/>
          <p:nvPr>
            <p:ph type="body" sz="half" idx="1"/>
          </p:nvPr>
        </p:nvSpPr>
        <p:spPr>
          <a:xfrm>
            <a:off x="292100" y="2895600"/>
            <a:ext cx="5029200" cy="5715000"/>
          </a:xfrm>
          <a:prstGeom prst="rect">
            <a:avLst/>
          </a:prstGeom>
        </p:spPr>
        <p:txBody>
          <a:bodyPr/>
          <a:lstStyle>
            <a:lvl1pPr>
              <a:spcBef>
                <a:spcPts val="1000"/>
              </a:spcBef>
              <a:buBlip>
                <a:blip r:embed="rId4"/>
              </a:buBlip>
              <a:defRPr sz="3800">
                <a:solidFill>
                  <a:srgbClr val="B03A2C"/>
                </a:solidFill>
              </a:defRPr>
            </a:lvl1pPr>
            <a:lvl2pPr>
              <a:spcBef>
                <a:spcPts val="1000"/>
              </a:spcBef>
              <a:buBlip>
                <a:blip r:embed="rId4"/>
              </a:buBlip>
              <a:defRPr sz="3800">
                <a:solidFill>
                  <a:srgbClr val="B03A2C"/>
                </a:solidFill>
              </a:defRPr>
            </a:lvl2pPr>
            <a:lvl3pPr>
              <a:spcBef>
                <a:spcPts val="1000"/>
              </a:spcBef>
              <a:buBlip>
                <a:blip r:embed="rId4"/>
              </a:buBlip>
              <a:defRPr sz="3800">
                <a:solidFill>
                  <a:srgbClr val="B03A2C"/>
                </a:solidFill>
              </a:defRPr>
            </a:lvl3pPr>
            <a:lvl4pPr>
              <a:spcBef>
                <a:spcPts val="1000"/>
              </a:spcBef>
              <a:buBlip>
                <a:blip r:embed="rId4"/>
              </a:buBlip>
              <a:defRPr sz="3800">
                <a:solidFill>
                  <a:srgbClr val="B03A2C"/>
                </a:solidFill>
              </a:defRPr>
            </a:lvl4pPr>
            <a:lvl5pPr>
              <a:spcBef>
                <a:spcPts val="1000"/>
              </a:spcBef>
              <a:buBlip>
                <a:blip r:embed="rId4"/>
              </a:buBlip>
              <a:defRPr sz="3800">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292" name="Shape 29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1" showMasterPhAnim="1">
  <p:cSld name="Titre - Hau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9" name="Shape 299"/>
          <p:cNvSpPr/>
          <p:nvPr>
            <p:ph type="title"/>
          </p:nvPr>
        </p:nvSpPr>
        <p:spPr>
          <a:xfrm>
            <a:off x="787400" y="520700"/>
            <a:ext cx="11430000" cy="1905000"/>
          </a:xfrm>
          <a:prstGeom prst="rect">
            <a:avLst/>
          </a:prstGeom>
        </p:spPr>
        <p:txBody>
          <a:bodyPr>
            <a:normAutofit fontScale="100000" lnSpcReduction="0"/>
          </a:bodyPr>
          <a:lstStyle>
            <a:lvl1pPr>
              <a:defRPr cap="none" spc="0" sz="74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1pPr>
          </a:lstStyle>
          <a:p>
            <a:pPr/>
            <a:r>
              <a:t>Texte du titre</a:t>
            </a:r>
          </a:p>
        </p:txBody>
      </p:sp>
      <p:sp>
        <p:nvSpPr>
          <p:cNvPr id="300" name="Shape 300"/>
          <p:cNvSpPr/>
          <p:nvPr>
            <p:ph type="sldNum" sz="quarter" idx="2"/>
          </p:nvPr>
        </p:nvSpPr>
        <p:spPr>
          <a:xfrm>
            <a:off x="6311900" y="9258300"/>
            <a:ext cx="368301" cy="393700"/>
          </a:xfrm>
          <a:prstGeom prst="rect">
            <a:avLst/>
          </a:prstGeom>
        </p:spPr>
        <p:txBody>
          <a:bodyPr/>
          <a:lstStyle>
            <a:lvl1pPr>
              <a:defRPr sz="2000">
                <a:solidFill>
                  <a:srgbClr val="515151"/>
                </a:solidFill>
                <a:latin typeface="Cochin"/>
                <a:ea typeface="Cochin"/>
                <a:cs typeface="Cochin"/>
                <a:sym typeface="Cochin"/>
              </a:defRPr>
            </a:lvl1pPr>
          </a:lstStyle>
          <a:p>
            <a:pPr/>
            <a:fld id="{86CB4B4D-7CA3-9044-876B-883B54F8677D}" type="slidenum"/>
          </a:p>
        </p:txBody>
      </p:sp>
      <p:sp>
        <p:nvSpPr>
          <p:cNvPr id="301" name="Shape 301"/>
          <p:cNvSpPr/>
          <p:nvPr>
            <p:ph type="body" sz="half" idx="1"/>
          </p:nvPr>
        </p:nvSpPr>
        <p:spPr>
          <a:xfrm>
            <a:off x="787400" y="4723010"/>
            <a:ext cx="11430000" cy="3785990"/>
          </a:xfrm>
          <a:prstGeom prst="rect">
            <a:avLst/>
          </a:prstGeom>
        </p:spPr>
        <p:txBody>
          <a:bodyPr lIns="50800" tIns="50800" rIns="50800" bIns="50800">
            <a:normAutofit fontScale="100000" lnSpcReduction="0"/>
          </a:bodyPr>
          <a:lstStyle>
            <a:lvl1pPr marL="431800" indent="-431800">
              <a:spcBef>
                <a:spcPts val="2000"/>
              </a:spcBef>
              <a:buClr>
                <a:srgbClr val="515151"/>
              </a:buClr>
              <a:buSzPct val="75000"/>
              <a:buChar char="•"/>
              <a:defRPr sz="4000">
                <a:solidFill>
                  <a:srgbClr val="515151"/>
                </a:solidFill>
                <a:latin typeface="Cochin"/>
                <a:ea typeface="Cochin"/>
                <a:cs typeface="Cochin"/>
                <a:sym typeface="Cochin"/>
              </a:defRPr>
            </a:lvl1pPr>
            <a:lvl2pPr marL="863600" indent="-431800">
              <a:spcBef>
                <a:spcPts val="2000"/>
              </a:spcBef>
              <a:buClr>
                <a:srgbClr val="515151"/>
              </a:buClr>
              <a:buSzPct val="75000"/>
              <a:buChar char="-"/>
              <a:defRPr sz="4000">
                <a:solidFill>
                  <a:srgbClr val="515151"/>
                </a:solidFill>
                <a:latin typeface="Cochin"/>
                <a:ea typeface="Cochin"/>
                <a:cs typeface="Cochin"/>
                <a:sym typeface="Cochin"/>
              </a:defRPr>
            </a:lvl2pPr>
            <a:lvl3pPr indent="-431800">
              <a:spcBef>
                <a:spcPts val="2000"/>
              </a:spcBef>
              <a:buClr>
                <a:srgbClr val="515151"/>
              </a:buClr>
              <a:buSzPct val="75000"/>
              <a:buChar char="-"/>
              <a:defRPr sz="4000">
                <a:solidFill>
                  <a:srgbClr val="515151"/>
                </a:solidFill>
                <a:latin typeface="Cochin"/>
                <a:ea typeface="Cochin"/>
                <a:cs typeface="Cochin"/>
                <a:sym typeface="Cochin"/>
              </a:defRPr>
            </a:lvl3pPr>
            <a:lvl4pPr marL="1727200" indent="-431800">
              <a:spcBef>
                <a:spcPts val="2000"/>
              </a:spcBef>
              <a:buClr>
                <a:srgbClr val="515151"/>
              </a:buClr>
              <a:buSzPct val="75000"/>
              <a:buChar char="-"/>
              <a:defRPr sz="4000">
                <a:solidFill>
                  <a:srgbClr val="515151"/>
                </a:solidFill>
                <a:latin typeface="Cochin"/>
                <a:ea typeface="Cochin"/>
                <a:cs typeface="Cochin"/>
                <a:sym typeface="Cochin"/>
              </a:defRPr>
            </a:lvl4pPr>
            <a:lvl5pPr marL="2159000" indent="-431800">
              <a:spcBef>
                <a:spcPts val="2000"/>
              </a:spcBef>
              <a:buClr>
                <a:srgbClr val="515151"/>
              </a:buClr>
              <a:buSzPct val="75000"/>
              <a:buChar char="-"/>
              <a:defRPr sz="4000">
                <a:solidFill>
                  <a:srgbClr val="515151"/>
                </a:solidFill>
                <a:latin typeface="Cochin"/>
                <a:ea typeface="Cochin"/>
                <a:cs typeface="Cochin"/>
                <a:sym typeface="Cochin"/>
              </a:defRPr>
            </a:lvl5pPr>
          </a:lstStyle>
          <a:p>
            <a:pPr/>
            <a:r>
              <a:t>Texte niveau 1</a:t>
            </a:r>
          </a:p>
          <a:p>
            <a:pPr lvl="1"/>
            <a:r>
              <a:t>Texte niveau 2</a:t>
            </a:r>
          </a:p>
          <a:p>
            <a:pPr lvl="2"/>
            <a:r>
              <a:t>Texte niveau 3</a:t>
            </a:r>
          </a:p>
          <a:p>
            <a:pPr lvl="3"/>
            <a:r>
              <a:t>Texte niveau 4</a:t>
            </a:r>
          </a:p>
          <a:p>
            <a:pPr lvl="4"/>
            <a:r>
              <a:t>Texte niveau 5</a:t>
            </a:r>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8" name="Shape 308"/>
          <p:cNvSpPr/>
          <p:nvPr>
            <p:ph type="title"/>
          </p:nvPr>
        </p:nvSpPr>
        <p:spPr>
          <a:xfrm>
            <a:off x="787400" y="520700"/>
            <a:ext cx="11430000" cy="1905000"/>
          </a:xfrm>
          <a:prstGeom prst="rect">
            <a:avLst/>
          </a:prstGeom>
        </p:spPr>
        <p:txBody>
          <a:bodyPr>
            <a:normAutofit fontScale="100000" lnSpcReduction="0"/>
          </a:bodyPr>
          <a:lstStyle>
            <a:lvl1pPr>
              <a:defRPr cap="none" spc="0" sz="7400">
                <a:solidFill>
                  <a:srgbClr val="515151"/>
                </a:solidFill>
                <a:effectLst>
                  <a:outerShdw sx="100000" sy="100000" kx="0" ky="0" algn="b" rotWithShape="0" blurRad="38100" dist="50800" dir="3000000">
                    <a:srgbClr val="FFFFFF">
                      <a:alpha val="60000"/>
                    </a:srgbClr>
                  </a:outerShdw>
                </a:effectLst>
                <a:latin typeface="Cochin"/>
                <a:ea typeface="Cochin"/>
                <a:cs typeface="Cochin"/>
                <a:sym typeface="Cochin"/>
              </a:defRPr>
            </a:lvl1pPr>
          </a:lstStyle>
          <a:p>
            <a:pPr/>
            <a:r>
              <a:t>Texte du titre</a:t>
            </a:r>
          </a:p>
        </p:txBody>
      </p:sp>
      <p:sp>
        <p:nvSpPr>
          <p:cNvPr id="309" name="Shape 309"/>
          <p:cNvSpPr/>
          <p:nvPr>
            <p:ph type="body" idx="1"/>
          </p:nvPr>
        </p:nvSpPr>
        <p:spPr>
          <a:xfrm>
            <a:off x="787400" y="2794000"/>
            <a:ext cx="11430000" cy="5715000"/>
          </a:xfrm>
          <a:prstGeom prst="rect">
            <a:avLst/>
          </a:prstGeom>
        </p:spPr>
        <p:txBody>
          <a:bodyPr lIns="50800" tIns="50800" rIns="50800" bIns="50800">
            <a:normAutofit fontScale="100000" lnSpcReduction="0"/>
          </a:bodyPr>
          <a:lstStyle>
            <a:lvl1pPr marL="431800" indent="-431800">
              <a:spcBef>
                <a:spcPts val="2000"/>
              </a:spcBef>
              <a:buClr>
                <a:srgbClr val="515151"/>
              </a:buClr>
              <a:buSzPct val="75000"/>
              <a:buChar char="•"/>
              <a:defRPr sz="4000">
                <a:solidFill>
                  <a:srgbClr val="515151"/>
                </a:solidFill>
                <a:latin typeface="Cochin"/>
                <a:ea typeface="Cochin"/>
                <a:cs typeface="Cochin"/>
                <a:sym typeface="Cochin"/>
              </a:defRPr>
            </a:lvl1pPr>
            <a:lvl2pPr marL="863600" indent="-431800">
              <a:spcBef>
                <a:spcPts val="2000"/>
              </a:spcBef>
              <a:buClr>
                <a:srgbClr val="515151"/>
              </a:buClr>
              <a:buSzPct val="75000"/>
              <a:buChar char="-"/>
              <a:defRPr sz="4000">
                <a:solidFill>
                  <a:srgbClr val="515151"/>
                </a:solidFill>
                <a:latin typeface="Cochin"/>
                <a:ea typeface="Cochin"/>
                <a:cs typeface="Cochin"/>
                <a:sym typeface="Cochin"/>
              </a:defRPr>
            </a:lvl2pPr>
            <a:lvl3pPr indent="-431800">
              <a:spcBef>
                <a:spcPts val="2000"/>
              </a:spcBef>
              <a:buClr>
                <a:srgbClr val="515151"/>
              </a:buClr>
              <a:buSzPct val="75000"/>
              <a:buChar char="-"/>
              <a:defRPr sz="4000">
                <a:solidFill>
                  <a:srgbClr val="515151"/>
                </a:solidFill>
                <a:latin typeface="Cochin"/>
                <a:ea typeface="Cochin"/>
                <a:cs typeface="Cochin"/>
                <a:sym typeface="Cochin"/>
              </a:defRPr>
            </a:lvl3pPr>
            <a:lvl4pPr marL="1727200" indent="-431800">
              <a:spcBef>
                <a:spcPts val="2000"/>
              </a:spcBef>
              <a:buClr>
                <a:srgbClr val="515151"/>
              </a:buClr>
              <a:buSzPct val="75000"/>
              <a:buChar char="-"/>
              <a:defRPr sz="4000">
                <a:solidFill>
                  <a:srgbClr val="515151"/>
                </a:solidFill>
                <a:latin typeface="Cochin"/>
                <a:ea typeface="Cochin"/>
                <a:cs typeface="Cochin"/>
                <a:sym typeface="Cochin"/>
              </a:defRPr>
            </a:lvl4pPr>
            <a:lvl5pPr marL="2159000" indent="-431800">
              <a:spcBef>
                <a:spcPts val="2000"/>
              </a:spcBef>
              <a:buClr>
                <a:srgbClr val="515151"/>
              </a:buClr>
              <a:buSzPct val="75000"/>
              <a:buChar char="-"/>
              <a:defRPr sz="4000">
                <a:solidFill>
                  <a:srgbClr val="515151"/>
                </a:solidFill>
                <a:latin typeface="Cochin"/>
                <a:ea typeface="Cochin"/>
                <a:cs typeface="Cochin"/>
                <a:sym typeface="Cochin"/>
              </a:defRPr>
            </a:lvl5pPr>
          </a:lstStyle>
          <a:p>
            <a:pPr/>
            <a:r>
              <a:t>Texte niveau 1</a:t>
            </a:r>
          </a:p>
          <a:p>
            <a:pPr lvl="1"/>
            <a:r>
              <a:t>Texte niveau 2</a:t>
            </a:r>
          </a:p>
          <a:p>
            <a:pPr lvl="2"/>
            <a:r>
              <a:t>Texte niveau 3</a:t>
            </a:r>
          </a:p>
          <a:p>
            <a:pPr lvl="3"/>
            <a:r>
              <a:t>Texte niveau 4</a:t>
            </a:r>
          </a:p>
          <a:p>
            <a:pPr lvl="4"/>
            <a:r>
              <a:t>Texte niveau 5</a:t>
            </a:r>
          </a:p>
        </p:txBody>
      </p:sp>
      <p:sp>
        <p:nvSpPr>
          <p:cNvPr id="310" name="Shape 310"/>
          <p:cNvSpPr/>
          <p:nvPr>
            <p:ph type="sldNum" sz="quarter" idx="2"/>
          </p:nvPr>
        </p:nvSpPr>
        <p:spPr>
          <a:xfrm>
            <a:off x="6311900" y="9258300"/>
            <a:ext cx="368301" cy="393700"/>
          </a:xfrm>
          <a:prstGeom prst="rect">
            <a:avLst/>
          </a:prstGeom>
        </p:spPr>
        <p:txBody>
          <a:bodyPr/>
          <a:lstStyle>
            <a:lvl1pPr>
              <a:defRPr sz="2000">
                <a:solidFill>
                  <a:srgbClr val="515151"/>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1" showMasterPhAnim="1">
  <p:cSld name="texte seu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7" name="Shape 317"/>
          <p:cNvSpPr/>
          <p:nvPr>
            <p:ph type="body" idx="1"/>
          </p:nvPr>
        </p:nvSpPr>
        <p:spPr>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Texte niveau 1</a:t>
            </a:r>
          </a:p>
          <a:p>
            <a:pPr lvl="1"/>
            <a:r>
              <a:t>Texte niveau 2</a:t>
            </a:r>
          </a:p>
          <a:p>
            <a:pPr lvl="2"/>
            <a:r>
              <a:t>Texte niveau 3</a:t>
            </a:r>
          </a:p>
          <a:p>
            <a:pPr lvl="3"/>
            <a:r>
              <a:t>Texte niveau 4</a:t>
            </a:r>
          </a:p>
          <a:p>
            <a:pPr lvl="4"/>
            <a:r>
              <a:t>Texte niveau 5</a:t>
            </a:r>
          </a:p>
        </p:txBody>
      </p:sp>
      <p:sp>
        <p:nvSpPr>
          <p:cNvPr id="318" name="Shape 3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41" name="Shape 41"/>
          <p:cNvSpPr/>
          <p:nvPr>
            <p:ph type="title"/>
          </p:nvPr>
        </p:nvSpPr>
        <p:spPr>
          <a:xfrm>
            <a:off x="368300" y="304800"/>
            <a:ext cx="11074400" cy="2082800"/>
          </a:xfrm>
          <a:prstGeom prst="rect">
            <a:avLst/>
          </a:prstGeom>
        </p:spPr>
        <p:txBody>
          <a:bodyPr/>
          <a:lstStyle>
            <a:lvl1pPr marL="539999" indent="-539999" algn="l">
              <a:buSzPct val="50000"/>
              <a:buBlip>
                <a:blip r:embed="rId4"/>
              </a:buBlip>
              <a:defRPr cap="none" spc="24" sz="4800">
                <a:solidFill>
                  <a:srgbClr val="9EFCFF"/>
                </a:solidFill>
              </a:defRPr>
            </a:lvl1pPr>
          </a:lstStyle>
          <a:p>
            <a:pPr/>
            <a:r>
              <a:t>Texte du titre</a:t>
            </a:r>
          </a:p>
        </p:txBody>
      </p:sp>
      <p:sp>
        <p:nvSpPr>
          <p:cNvPr id="42" name="Shape 42"/>
          <p:cNvSpPr/>
          <p:nvPr>
            <p:ph type="body" idx="1"/>
          </p:nvPr>
        </p:nvSpPr>
        <p:spPr>
          <a:xfrm>
            <a:off x="965200" y="3098800"/>
            <a:ext cx="11074400" cy="5715000"/>
          </a:xfrm>
          <a:prstGeom prst="rect">
            <a:avLst/>
          </a:prstGeom>
        </p:spPr>
        <p:txBody>
          <a:bodyPr lIns="50800" tIns="50800" rIns="50800" bIns="50800"/>
          <a:lstStyle>
            <a:lvl1pPr>
              <a:spcBef>
                <a:spcPts val="1100"/>
              </a:spcBef>
              <a:buBlip>
                <a:blip r:embed="rId5"/>
              </a:buBlip>
              <a:defRPr>
                <a:solidFill>
                  <a:srgbClr val="B03A2C"/>
                </a:solidFill>
              </a:defRPr>
            </a:lvl1pPr>
            <a:lvl2pPr>
              <a:spcBef>
                <a:spcPts val="1100"/>
              </a:spcBef>
              <a:buBlip>
                <a:blip r:embed="rId5"/>
              </a:buBlip>
              <a:defRPr>
                <a:solidFill>
                  <a:srgbClr val="B03A2C"/>
                </a:solidFill>
              </a:defRPr>
            </a:lvl2pPr>
            <a:lvl3pPr>
              <a:spcBef>
                <a:spcPts val="1100"/>
              </a:spcBef>
              <a:buBlip>
                <a:blip r:embed="rId5"/>
              </a:buBlip>
              <a:defRPr>
                <a:solidFill>
                  <a:srgbClr val="B03A2C"/>
                </a:solidFill>
              </a:defRPr>
            </a:lvl3pPr>
            <a:lvl4pPr>
              <a:spcBef>
                <a:spcPts val="1100"/>
              </a:spcBef>
              <a:buBlip>
                <a:blip r:embed="rId5"/>
              </a:buBlip>
              <a:defRPr>
                <a:solidFill>
                  <a:srgbClr val="B03A2C"/>
                </a:solidFill>
              </a:defRPr>
            </a:lvl4pPr>
            <a:lvl5pPr>
              <a:spcBef>
                <a:spcPts val="1100"/>
              </a:spcBef>
              <a:buBlip>
                <a:blip r:embed="rId5"/>
              </a:buBlip>
              <a:defRPr>
                <a:solidFill>
                  <a:srgbClr val="B03A2C"/>
                </a:solidFill>
              </a:defRPr>
            </a:lvl5pPr>
          </a:lstStyle>
          <a:p>
            <a:pPr/>
            <a:r>
              <a:t>Texte niveau 1</a:t>
            </a:r>
          </a:p>
          <a:p>
            <a:pPr lvl="1"/>
            <a:r>
              <a:t>Texte niveau 2</a:t>
            </a:r>
          </a:p>
          <a:p>
            <a:pPr lvl="2"/>
            <a:r>
              <a:t>Texte niveau 3</a:t>
            </a:r>
          </a:p>
          <a:p>
            <a:pPr lvl="3"/>
            <a:r>
              <a:t>Texte niveau 4</a:t>
            </a:r>
          </a:p>
          <a:p>
            <a:pPr lvl="4"/>
            <a:r>
              <a:t>Texte niveau 5</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p:spTree>
      <p:nvGrpSpPr>
        <p:cNvPr id="1" name=""/>
        <p:cNvGrpSpPr/>
        <p:nvPr/>
      </p:nvGrpSpPr>
      <p:grpSpPr>
        <a:xfrm>
          <a:off x="0" y="0"/>
          <a:ext cx="0" cy="0"/>
          <a:chOff x="0" y="0"/>
          <a:chExt cx="0" cy="0"/>
        </a:xfrm>
      </p:grpSpPr>
      <p:pic>
        <p:nvPicPr>
          <p:cNvPr id="50" name="brush-2_hi-res.png"/>
          <p:cNvPicPr>
            <a:picLocks noChangeAspect="1"/>
          </p:cNvPicPr>
          <p:nvPr/>
        </p:nvPicPr>
        <p:blipFill>
          <a:blip r:embed="rId2">
            <a:extLst/>
          </a:blip>
          <a:stretch>
            <a:fillRect/>
          </a:stretch>
        </p:blipFill>
        <p:spPr>
          <a:xfrm>
            <a:off x="-1036" y="2130246"/>
            <a:ext cx="11734802" cy="668223"/>
          </a:xfrm>
          <a:prstGeom prst="rect">
            <a:avLst/>
          </a:prstGeom>
          <a:ln w="12700">
            <a:miter lim="400000"/>
          </a:ln>
        </p:spPr>
      </p:pic>
      <p:sp>
        <p:nvSpPr>
          <p:cNvPr id="51" name="Shape 51"/>
          <p:cNvSpPr/>
          <p:nvPr>
            <p:ph type="title"/>
          </p:nvPr>
        </p:nvSpPr>
        <p:spPr>
          <a:xfrm>
            <a:off x="482600" y="304800"/>
            <a:ext cx="11074400" cy="2082800"/>
          </a:xfrm>
          <a:prstGeom prst="rect">
            <a:avLst/>
          </a:prstGeom>
        </p:spPr>
        <p:txBody>
          <a:bodyPr/>
          <a:lstStyle>
            <a:lvl1pPr marL="539999" indent="-539999" algn="l">
              <a:buSzPct val="50000"/>
              <a:buBlip>
                <a:blip r:embed="rId3"/>
              </a:buBlip>
              <a:defRPr cap="none" spc="24" sz="4800">
                <a:solidFill>
                  <a:srgbClr val="9EFCFF"/>
                </a:solidFill>
              </a:defRPr>
            </a:lvl1pPr>
          </a:lstStyle>
          <a:p>
            <a:pPr/>
            <a:r>
              <a:t>Texte du titre</a:t>
            </a:r>
          </a:p>
        </p:txBody>
      </p:sp>
      <p:sp>
        <p:nvSpPr>
          <p:cNvPr id="52" name="Shape 52"/>
          <p:cNvSpPr/>
          <p:nvPr>
            <p:ph type="body" idx="1"/>
          </p:nvPr>
        </p:nvSpPr>
        <p:spPr>
          <a:xfrm>
            <a:off x="965200" y="3098800"/>
            <a:ext cx="11074400" cy="5715000"/>
          </a:xfrm>
          <a:prstGeom prst="rect">
            <a:avLst/>
          </a:prstGeom>
        </p:spPr>
        <p:txBody>
          <a:bodyPr/>
          <a:lstStyle>
            <a:lvl1pPr>
              <a:spcBef>
                <a:spcPts val="1000"/>
              </a:spcBef>
              <a:buBlip>
                <a:blip r:embed="rId4"/>
              </a:buBlip>
            </a:lvl1pPr>
            <a:lvl2pPr>
              <a:spcBef>
                <a:spcPts val="1000"/>
              </a:spcBef>
              <a:buBlip>
                <a:blip r:embed="rId4"/>
              </a:buBlip>
            </a:lvl2pPr>
            <a:lvl3pPr>
              <a:spcBef>
                <a:spcPts val="1000"/>
              </a:spcBef>
              <a:buBlip>
                <a:blip r:embed="rId4"/>
              </a:buBlip>
            </a:lvl3pPr>
            <a:lvl4pPr>
              <a:spcBef>
                <a:spcPts val="1000"/>
              </a:spcBef>
              <a:buBlip>
                <a:blip r:embed="rId4"/>
              </a:buBlip>
            </a:lvl4pPr>
            <a:lvl5pPr>
              <a:spcBef>
                <a:spcPts val="1000"/>
              </a:spcBef>
              <a:buBlip>
                <a:blip r:embed="rId4"/>
              </a:buBlip>
            </a:lvl5pPr>
          </a:lstStyle>
          <a:p>
            <a:pPr/>
            <a:r>
              <a:t>Texte niveau 1</a:t>
            </a:r>
          </a:p>
          <a:p>
            <a:pPr lvl="1"/>
            <a:r>
              <a:t>Texte niveau 2</a:t>
            </a:r>
          </a:p>
          <a:p>
            <a:pPr lvl="2"/>
            <a:r>
              <a:t>Texte niveau 3</a:t>
            </a:r>
          </a:p>
          <a:p>
            <a:pPr lvl="3"/>
            <a:r>
              <a:t>Texte niveau 4</a:t>
            </a:r>
          </a:p>
          <a:p>
            <a:pPr lvl="4"/>
            <a:r>
              <a:t>Texte niveau 5</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ection et texte 2 colonnes">
    <p:spTree>
      <p:nvGrpSpPr>
        <p:cNvPr id="1" name=""/>
        <p:cNvGrpSpPr/>
        <p:nvPr/>
      </p:nvGrpSpPr>
      <p:grpSpPr>
        <a:xfrm>
          <a:off x="0" y="0"/>
          <a:ext cx="0" cy="0"/>
          <a:chOff x="0" y="0"/>
          <a:chExt cx="0" cy="0"/>
        </a:xfrm>
      </p:grpSpPr>
      <p:pic>
        <p:nvPicPr>
          <p:cNvPr id="60" name="brush-2_hi-res.png"/>
          <p:cNvPicPr>
            <a:picLocks noChangeAspect="1"/>
          </p:cNvPicPr>
          <p:nvPr/>
        </p:nvPicPr>
        <p:blipFill>
          <a:blip r:embed="rId2">
            <a:extLst/>
          </a:blip>
          <a:stretch>
            <a:fillRect/>
          </a:stretch>
        </p:blipFill>
        <p:spPr>
          <a:xfrm>
            <a:off x="-1036" y="2130246"/>
            <a:ext cx="11734802" cy="668223"/>
          </a:xfrm>
          <a:prstGeom prst="rect">
            <a:avLst/>
          </a:prstGeom>
          <a:ln w="12700">
            <a:miter lim="400000"/>
          </a:ln>
        </p:spPr>
      </p:pic>
      <p:sp>
        <p:nvSpPr>
          <p:cNvPr id="61" name="Shape 61"/>
          <p:cNvSpPr/>
          <p:nvPr>
            <p:ph type="title"/>
          </p:nvPr>
        </p:nvSpPr>
        <p:spPr>
          <a:xfrm>
            <a:off x="482600" y="330200"/>
            <a:ext cx="11074400" cy="2082800"/>
          </a:xfrm>
          <a:prstGeom prst="rect">
            <a:avLst/>
          </a:prstGeom>
        </p:spPr>
        <p:txBody>
          <a:bodyPr/>
          <a:lstStyle>
            <a:lvl1pPr marL="539999" indent="-539999" algn="l">
              <a:buSzPct val="50000"/>
              <a:buBlip>
                <a:blip r:embed="rId3"/>
              </a:buBlip>
              <a:defRPr cap="none" spc="24" sz="4800">
                <a:solidFill>
                  <a:srgbClr val="9EFCFF"/>
                </a:solidFill>
              </a:defRPr>
            </a:lvl1pPr>
          </a:lstStyle>
          <a:p>
            <a:pPr/>
            <a:r>
              <a:t>Texte du titre</a:t>
            </a:r>
          </a:p>
        </p:txBody>
      </p:sp>
      <p:sp>
        <p:nvSpPr>
          <p:cNvPr id="62" name="Shape 62"/>
          <p:cNvSpPr/>
          <p:nvPr>
            <p:ph type="body" idx="1"/>
          </p:nvPr>
        </p:nvSpPr>
        <p:spPr>
          <a:xfrm>
            <a:off x="965200" y="3098800"/>
            <a:ext cx="11074400" cy="5715000"/>
          </a:xfrm>
          <a:prstGeom prst="rect">
            <a:avLst/>
          </a:prstGeom>
        </p:spPr>
        <p:txBody>
          <a:bodyPr numCol="2" spcCol="553720" anchor="t"/>
          <a:lstStyle>
            <a:lvl1pPr>
              <a:spcBef>
                <a:spcPts val="1100"/>
              </a:spcBef>
              <a:buBlip>
                <a:blip r:embed="rId4"/>
              </a:buBlip>
            </a:lvl1pPr>
            <a:lvl2pPr>
              <a:spcBef>
                <a:spcPts val="1100"/>
              </a:spcBef>
              <a:buBlip>
                <a:blip r:embed="rId4"/>
              </a:buBlip>
            </a:lvl2pPr>
            <a:lvl3pPr>
              <a:spcBef>
                <a:spcPts val="1100"/>
              </a:spcBef>
              <a:buBlip>
                <a:blip r:embed="rId4"/>
              </a:buBlip>
            </a:lvl3pPr>
            <a:lvl4pPr>
              <a:spcBef>
                <a:spcPts val="1100"/>
              </a:spcBef>
              <a:buBlip>
                <a:blip r:embed="rId4"/>
              </a:buBlip>
            </a:lvl4pPr>
            <a:lvl5pPr>
              <a:spcBef>
                <a:spcPts val="1100"/>
              </a:spcBef>
              <a:buBlip>
                <a:blip r:embed="rId4"/>
              </a:buBlip>
            </a:lvl5pPr>
          </a:lstStyle>
          <a:p>
            <a:pPr/>
            <a:r>
              <a:t>Texte niveau 1</a:t>
            </a:r>
          </a:p>
          <a:p>
            <a:pPr lvl="1"/>
            <a:r>
              <a:t>Texte niveau 2</a:t>
            </a:r>
          </a:p>
          <a:p>
            <a:pPr lvl="2"/>
            <a:r>
              <a:t>Texte niveau 3</a:t>
            </a:r>
          </a:p>
          <a:p>
            <a:pPr lvl="3"/>
            <a:r>
              <a:t>Texte niveau 4</a:t>
            </a:r>
          </a:p>
          <a:p>
            <a:pPr lvl="4"/>
            <a:r>
              <a:t>Texte niveau 5</a:t>
            </a:r>
          </a:p>
        </p:txBody>
      </p:sp>
      <p:sp>
        <p:nvSpPr>
          <p:cNvPr id="63" name="Shape 6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exte seul">
    <p:spTree>
      <p:nvGrpSpPr>
        <p:cNvPr id="1" name=""/>
        <p:cNvGrpSpPr/>
        <p:nvPr/>
      </p:nvGrpSpPr>
      <p:grpSpPr>
        <a:xfrm>
          <a:off x="0" y="0"/>
          <a:ext cx="0" cy="0"/>
          <a:chOff x="0" y="0"/>
          <a:chExt cx="0" cy="0"/>
        </a:xfrm>
      </p:grpSpPr>
      <p:sp>
        <p:nvSpPr>
          <p:cNvPr id="70" name="Shape 70"/>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graphique titré et tex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8" name="Shape 78"/>
          <p:cNvSpPr/>
          <p:nvPr>
            <p:ph type="title"/>
          </p:nvPr>
        </p:nvSpPr>
        <p:spPr>
          <a:xfrm>
            <a:off x="330200" y="190500"/>
            <a:ext cx="7556500" cy="1155700"/>
          </a:xfrm>
          <a:prstGeom prst="rect">
            <a:avLst/>
          </a:prstGeom>
        </p:spPr>
        <p:txBody>
          <a:bodyPr/>
          <a:lstStyle>
            <a:lvl1pPr>
              <a:defRPr cap="none" spc="24" sz="4800">
                <a:solidFill>
                  <a:srgbClr val="B03A2C"/>
                </a:solidFill>
              </a:defRPr>
            </a:lvl1pPr>
          </a:lstStyle>
          <a:p>
            <a:pPr/>
            <a:r>
              <a:t>Texte du titre</a:t>
            </a:r>
          </a:p>
        </p:txBody>
      </p:sp>
      <p:sp>
        <p:nvSpPr>
          <p:cNvPr id="79" name="Shape 79"/>
          <p:cNvSpPr/>
          <p:nvPr>
            <p:ph type="body" sz="half" idx="1"/>
          </p:nvPr>
        </p:nvSpPr>
        <p:spPr>
          <a:xfrm>
            <a:off x="8597900" y="190500"/>
            <a:ext cx="4394200" cy="9385300"/>
          </a:xfrm>
          <a:prstGeom prst="rect">
            <a:avLst/>
          </a:prstGeom>
        </p:spPr>
        <p:txBody>
          <a:bodyPr/>
          <a:lstStyle>
            <a:lvl1pPr>
              <a:spcBef>
                <a:spcPts val="900"/>
              </a:spcBef>
              <a:buBlip>
                <a:blip r:embed="rId3"/>
              </a:buBlip>
              <a:defRPr>
                <a:solidFill>
                  <a:srgbClr val="BE3F2B"/>
                </a:solidFill>
              </a:defRPr>
            </a:lvl1pPr>
            <a:lvl2pPr>
              <a:spcBef>
                <a:spcPts val="900"/>
              </a:spcBef>
              <a:buBlip>
                <a:blip r:embed="rId3"/>
              </a:buBlip>
              <a:defRPr>
                <a:solidFill>
                  <a:srgbClr val="BE3F2B"/>
                </a:solidFill>
              </a:defRPr>
            </a:lvl2pPr>
            <a:lvl3pPr>
              <a:spcBef>
                <a:spcPts val="900"/>
              </a:spcBef>
              <a:buBlip>
                <a:blip r:embed="rId3"/>
              </a:buBlip>
              <a:defRPr>
                <a:solidFill>
                  <a:srgbClr val="BE3F2B"/>
                </a:solidFill>
              </a:defRPr>
            </a:lvl3pPr>
            <a:lvl4pPr>
              <a:spcBef>
                <a:spcPts val="900"/>
              </a:spcBef>
              <a:buBlip>
                <a:blip r:embed="rId3"/>
              </a:buBlip>
              <a:defRPr>
                <a:solidFill>
                  <a:srgbClr val="BE3F2B"/>
                </a:solidFill>
              </a:defRPr>
            </a:lvl4pPr>
            <a:lvl5pPr>
              <a:spcBef>
                <a:spcPts val="900"/>
              </a:spcBef>
              <a:buBlip>
                <a:blip r:embed="rId3"/>
              </a:buBlip>
              <a:defRPr>
                <a:solidFill>
                  <a:srgbClr val="BE3F2B"/>
                </a:solidFill>
              </a:defRPr>
            </a:lvl5pPr>
          </a:lstStyle>
          <a:p>
            <a:pPr/>
            <a:r>
              <a:t>Texte niveau 1</a:t>
            </a:r>
          </a:p>
          <a:p>
            <a:pPr lvl="1"/>
            <a:r>
              <a:t>Texte niveau 2</a:t>
            </a:r>
          </a:p>
          <a:p>
            <a:pPr lvl="2"/>
            <a:r>
              <a:t>Texte niveau 3</a:t>
            </a:r>
          </a:p>
          <a:p>
            <a:pPr lvl="3"/>
            <a:r>
              <a:t>Texte niveau 4</a:t>
            </a:r>
          </a:p>
          <a:p>
            <a:pPr lvl="4"/>
            <a:r>
              <a:t>Texte niveau 5</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graphique titré sans text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87" name="Sedona-header-10x7.jpg"/>
          <p:cNvPicPr>
            <a:picLocks noChangeAspect="1"/>
          </p:cNvPicPr>
          <p:nvPr/>
        </p:nvPicPr>
        <p:blipFill>
          <a:blip r:embed="rId3">
            <a:extLst/>
          </a:blip>
          <a:stretch>
            <a:fillRect/>
          </a:stretch>
        </p:blipFill>
        <p:spPr>
          <a:xfrm>
            <a:off x="0" y="0"/>
            <a:ext cx="13004800" cy="2476500"/>
          </a:xfrm>
          <a:prstGeom prst="rect">
            <a:avLst/>
          </a:prstGeom>
          <a:ln w="12700">
            <a:miter lim="400000"/>
          </a:ln>
        </p:spPr>
      </p:pic>
      <p:sp>
        <p:nvSpPr>
          <p:cNvPr id="88" name="Shape 88"/>
          <p:cNvSpPr/>
          <p:nvPr>
            <p:ph type="title"/>
          </p:nvPr>
        </p:nvSpPr>
        <p:spPr>
          <a:prstGeom prst="rect">
            <a:avLst/>
          </a:prstGeom>
        </p:spPr>
        <p:txBody>
          <a:bodyPr/>
          <a:lstStyle>
            <a:lvl1pPr>
              <a:defRPr spc="24" sz="4800"/>
            </a:lvl1pPr>
          </a:lstStyle>
          <a:p>
            <a:pPr/>
            <a:r>
              <a:t>Texte du titre</a:t>
            </a:r>
          </a:p>
        </p:txBody>
      </p:sp>
      <p:sp>
        <p:nvSpPr>
          <p:cNvPr id="89" name="Shape 8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965200" y="1320800"/>
            <a:ext cx="11074400" cy="711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Texte niveau 1</a:t>
            </a:r>
          </a:p>
          <a:p>
            <a:pPr lvl="1"/>
            <a:r>
              <a:t>Texte niveau 2</a:t>
            </a:r>
          </a:p>
          <a:p>
            <a:pPr lvl="2"/>
            <a:r>
              <a:t>Texte niveau 3</a:t>
            </a:r>
          </a:p>
          <a:p>
            <a:pPr lvl="3"/>
            <a:r>
              <a:t>Texte niveau 4</a:t>
            </a:r>
          </a:p>
          <a:p>
            <a:pPr lvl="4"/>
            <a:r>
              <a:t>Texte niveau 5</a:t>
            </a:r>
          </a:p>
        </p:txBody>
      </p:sp>
      <p:sp>
        <p:nvSpPr>
          <p:cNvPr id="3" name="Shape 3"/>
          <p:cNvSpPr/>
          <p:nvPr>
            <p:ph type="title"/>
          </p:nvPr>
        </p:nvSpPr>
        <p:spPr>
          <a:xfrm>
            <a:off x="965200" y="304800"/>
            <a:ext cx="11074400" cy="208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Texte du titre</a:t>
            </a:r>
          </a:p>
        </p:txBody>
      </p:sp>
      <p:sp>
        <p:nvSpPr>
          <p:cNvPr id="4" name="Shape 4"/>
          <p:cNvSpPr/>
          <p:nvPr>
            <p:ph type="sldNum" sz="quarter" idx="2"/>
          </p:nvPr>
        </p:nvSpPr>
        <p:spPr>
          <a:xfrm>
            <a:off x="6337300" y="9461500"/>
            <a:ext cx="317500" cy="342900"/>
          </a:xfrm>
          <a:prstGeom prst="rect">
            <a:avLst/>
          </a:prstGeom>
          <a:ln w="12700">
            <a:miter lim="400000"/>
          </a:ln>
        </p:spPr>
        <p:txBody>
          <a:bodyPr wrap="none" lIns="50800" tIns="50800" rIns="50800" bIns="50800">
            <a:spAutoFit/>
          </a:bodyPr>
          <a:lstStyle>
            <a:lvl1pPr algn="ctr" defTabSz="584200">
              <a:defRPr sz="1600">
                <a:solidFill>
                  <a:srgbClr val="BE3F2B"/>
                </a:solidFill>
                <a:latin typeface="+mn-lt"/>
                <a:ea typeface="+mn-ea"/>
                <a:cs typeface="+mn-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all" i="0" spc="32" strike="noStrike" sz="6400" u="none">
          <a:ln>
            <a:noFill/>
          </a:ln>
          <a:solidFill>
            <a:srgbClr val="F0F0F0"/>
          </a:solidFill>
          <a:uFillTx/>
          <a:latin typeface="+mn-lt"/>
          <a:ea typeface="+mn-ea"/>
          <a:cs typeface="+mn-cs"/>
          <a:sym typeface="Gill Sans"/>
        </a:defRPr>
      </a:lvl9pPr>
    </p:titleStyle>
    <p:bodyStyle>
      <a:lvl1pPr marL="4064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1pPr>
      <a:lvl2pPr marL="8509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2pPr>
      <a:lvl3pPr marL="12954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3pPr>
      <a:lvl4pPr marL="17399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4pPr>
      <a:lvl5pPr marL="21844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5pPr>
      <a:lvl6pPr marL="26289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6pPr>
      <a:lvl7pPr marL="30734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7pPr>
      <a:lvl8pPr marL="35179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8pPr>
      <a:lvl9pPr marL="3962400" marR="0" indent="-406400" algn="l" defTabSz="584200" latinLnBrk="0">
        <a:lnSpc>
          <a:spcPct val="100000"/>
        </a:lnSpc>
        <a:spcBef>
          <a:spcPts val="1200"/>
        </a:spcBef>
        <a:spcAft>
          <a:spcPts val="0"/>
        </a:spcAft>
        <a:buClrTx/>
        <a:buSzPct val="36663"/>
        <a:buFontTx/>
        <a:buBlip>
          <a:blip r:embed="rId3"/>
        </a:buBlip>
        <a:tabLst/>
        <a:defRPr b="0" baseline="0" cap="none" i="0" spc="0" strike="noStrike" sz="3600" u="none">
          <a:ln>
            <a:noFill/>
          </a:ln>
          <a:solidFill>
            <a:srgbClr val="F0D6AC"/>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hyperlink" Target="mailto:emmanuel.buisson@ac-lyon.fr"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8.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2.tif"/><Relationship Id="rId4" Type="http://schemas.openxmlformats.org/officeDocument/2006/relationships/image" Target="../media/image1.tif"/></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3.tif"/><Relationship Id="rId4" Type="http://schemas.openxmlformats.org/officeDocument/2006/relationships/image" Target="../media/image32.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 Id="rId3" Type="http://schemas.openxmlformats.org/officeDocument/2006/relationships/image" Target="../media/image33.png"/></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tif"/><Relationship Id="rId4" Type="http://schemas.openxmlformats.org/officeDocument/2006/relationships/image" Target="../media/image1.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3.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3.tif"/><Relationship Id="rId4" Type="http://schemas.openxmlformats.org/officeDocument/2006/relationships/image" Target="../media/image10.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tif"/><Relationship Id="rId3" Type="http://schemas.openxmlformats.org/officeDocument/2006/relationships/image" Target="../media/image1.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3.tif"/><Relationship Id="rId4" Type="http://schemas.openxmlformats.org/officeDocument/2006/relationships/image" Target="../media/image1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tif"/><Relationship Id="rId4"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2.tif"/><Relationship Id="rId4" Type="http://schemas.openxmlformats.org/officeDocument/2006/relationships/image" Target="../media/image3.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2.jpeg"/><Relationship Id="rId3" Type="http://schemas.openxmlformats.org/officeDocument/2006/relationships/image" Target="../media/image13.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tif"/><Relationship Id="rId4" Type="http://schemas.openxmlformats.org/officeDocument/2006/relationships/image" Target="../media/image15.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tif"/><Relationship Id="rId4" Type="http://schemas.openxmlformats.org/officeDocument/2006/relationships/image" Target="../media/image1.tif"/><Relationship Id="rId5" Type="http://schemas.openxmlformats.org/officeDocument/2006/relationships/image" Target="../media/image15.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t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tif"/><Relationship Id="rId4"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6.jpeg"/><Relationship Id="rId4" Type="http://schemas.openxmlformats.org/officeDocument/2006/relationships/image" Target="../media/image17.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 Id="rId3" Type="http://schemas.openxmlformats.org/officeDocument/2006/relationships/image" Target="../media/image18.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tif"/><Relationship Id="rId4" Type="http://schemas.openxmlformats.org/officeDocument/2006/relationships/image" Target="../media/image1.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 Id="rId3" Type="http://schemas.openxmlformats.org/officeDocument/2006/relationships/image" Target="../media/image19.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comments" Target="../comments/comment1.xml"/><Relationship Id="rId4" Type="http://schemas.openxmlformats.org/officeDocument/2006/relationships/image" Target="../media/image2.tif"/><Relationship Id="rId5" Type="http://schemas.openxmlformats.org/officeDocument/2006/relationships/image" Target="../media/image1.tif"/></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tif"/><Relationship Id="rId4" Type="http://schemas.openxmlformats.org/officeDocument/2006/relationships/image" Target="../media/image3.tif"/></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tif"/><Relationship Id="rId4" Type="http://schemas.openxmlformats.org/officeDocument/2006/relationships/image" Target="../media/image18.png"/><Relationship Id="rId5" Type="http://schemas.openxmlformats.org/officeDocument/2006/relationships/image" Target="../media/image19.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 Id="rId3" Type="http://schemas.openxmlformats.org/officeDocument/2006/relationships/image" Target="../media/image3.tif"/><Relationship Id="rId4" Type="http://schemas.openxmlformats.org/officeDocument/2006/relationships/image" Target="../media/image20.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3.tif"/></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tif"/><Relationship Id="rId4" Type="http://schemas.openxmlformats.org/officeDocument/2006/relationships/image" Target="../media/image1.tif"/></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tif"/><Relationship Id="rId4" Type="http://schemas.openxmlformats.org/officeDocument/2006/relationships/image" Target="../media/image1.tif"/></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tif"/><Relationship Id="rId4" Type="http://schemas.openxmlformats.org/officeDocument/2006/relationships/image" Target="../media/image1.tif"/></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tif"/></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tif"/><Relationship Id="rId4" Type="http://schemas.openxmlformats.org/officeDocument/2006/relationships/image" Target="../media/image1.tif"/></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 Id="rId3" Type="http://schemas.openxmlformats.org/officeDocument/2006/relationships/image" Target="../media/image23.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tif"/><Relationship Id="rId4" Type="http://schemas.openxmlformats.org/officeDocument/2006/relationships/image" Target="../media/image1.tif"/></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3.tif"/><Relationship Id="rId4" Type="http://schemas.openxmlformats.org/officeDocument/2006/relationships/image" Target="../media/image21.jpe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3.tif"/><Relationship Id="rId4" Type="http://schemas.openxmlformats.org/officeDocument/2006/relationships/image" Target="../media/image22.jpe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5.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tif"/></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1.xml"/><Relationship Id="rId3" Type="http://schemas.openxmlformats.org/officeDocument/2006/relationships/image" Target="../media/image2.tif"/><Relationship Id="rId4" Type="http://schemas.openxmlformats.org/officeDocument/2006/relationships/image" Target="../media/image3.tif"/></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3.tif"/></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tif"/></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tif"/><Relationship Id="rId4" Type="http://schemas.openxmlformats.org/officeDocument/2006/relationships/image" Target="../media/image1.tif"/></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3.tif"/></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 Id="rId3" Type="http://schemas.openxmlformats.org/officeDocument/2006/relationships/image" Target="../media/image25.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 Id="rId3" Type="http://schemas.openxmlformats.org/officeDocument/2006/relationships/image" Target="../media/image23.jpe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tif"/><Relationship Id="rId4" Type="http://schemas.openxmlformats.org/officeDocument/2006/relationships/image" Target="../media/image1.tif"/></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6.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26.png"/></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tif"/><Relationship Id="rId4" Type="http://schemas.openxmlformats.org/officeDocument/2006/relationships/image" Target="../media/image7.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8.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27.png"/></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9.xml"/><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28.pn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image" Target="../media/image1.tif"/></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29.png"/></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30.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tif"/><Relationship Id="rId3" Type="http://schemas.openxmlformats.org/officeDocument/2006/relationships/image" Target="../media/image31.png"/></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2.tif"/><Relationship Id="rId4"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7" name=""/>
          <p:cNvPicPr>
            <a:picLocks noChangeAspect="0"/>
          </p:cNvPicPr>
          <p:nvPr>
            <p:ph type="pic" idx="13"/>
          </p:nvPr>
        </p:nvPicPr>
        <p:blipFill>
          <a:blip r:embed="rId2">
            <a:extLst/>
          </a:blip>
          <a:stretch>
            <a:fillRect/>
          </a:stretch>
        </p:blipFill>
        <p:spPr>
          <a:xfrm>
            <a:off x="2565400" y="463550"/>
            <a:ext cx="8064500" cy="6191251"/>
          </a:xfrm>
          <a:prstGeom prst="rect">
            <a:avLst/>
          </a:prstGeom>
        </p:spPr>
      </p:pic>
      <p:sp>
        <p:nvSpPr>
          <p:cNvPr id="328" name="Shape 328"/>
          <p:cNvSpPr/>
          <p:nvPr>
            <p:ph type="title"/>
          </p:nvPr>
        </p:nvSpPr>
        <p:spPr>
          <a:xfrm>
            <a:off x="965200" y="6950664"/>
            <a:ext cx="11074400" cy="1756524"/>
          </a:xfrm>
          <a:prstGeom prst="rect">
            <a:avLst/>
          </a:prstGeom>
        </p:spPr>
        <p:txBody>
          <a:bodyPr/>
          <a:lstStyle/>
          <a:p>
            <a:pPr/>
            <a:r>
              <a:t>étudier Le marché du travail</a:t>
            </a:r>
          </a:p>
          <a:p>
            <a:pPr/>
            <a:r>
              <a:t>le cas des professions de santé</a:t>
            </a:r>
          </a:p>
        </p:txBody>
      </p:sp>
      <p:sp>
        <p:nvSpPr>
          <p:cNvPr id="329" name="Shape 329"/>
          <p:cNvSpPr/>
          <p:nvPr/>
        </p:nvSpPr>
        <p:spPr>
          <a:xfrm>
            <a:off x="3190112" y="8701070"/>
            <a:ext cx="728429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pc="22" sz="4600">
                <a:solidFill>
                  <a:srgbClr val="F0F0F0"/>
                </a:solidFill>
                <a:latin typeface="+mn-lt"/>
                <a:ea typeface="+mn-ea"/>
                <a:cs typeface="+mn-cs"/>
                <a:sym typeface="Gill Sans"/>
                <a:hlinkClick r:id="rId3" invalidUrl="" action="" tgtFrame="" tooltip="" history="1" highlightClick="0" endSnd="0"/>
              </a:defRPr>
            </a:lvl1pPr>
          </a:lstStyle>
          <a:p>
            <a:pPr/>
            <a:r>
              <a:rPr>
                <a:hlinkClick r:id="rId3" invalidUrl="" action="" tgtFrame="" tooltip="" history="1" highlightClick="0" endSnd="0"/>
              </a:rPr>
              <a:t>emmanuel.buisson@ac-lyon.fr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p:nvPr>
        </p:nvSpPr>
        <p:spPr>
          <a:xfrm>
            <a:off x="330200" y="171262"/>
            <a:ext cx="12344400" cy="871040"/>
          </a:xfrm>
          <a:prstGeom prst="rect">
            <a:avLst/>
          </a:prstGeom>
        </p:spPr>
        <p:txBody>
          <a:bodyPr/>
          <a:lstStyle/>
          <a:p>
            <a:pPr/>
            <a:r>
              <a:t>L’élasticité varie le long d’une droite</a:t>
            </a:r>
          </a:p>
        </p:txBody>
      </p:sp>
      <p:pic>
        <p:nvPicPr>
          <p:cNvPr id="366" name="pasted-image.png"/>
          <p:cNvPicPr>
            <a:picLocks noChangeAspect="1"/>
          </p:cNvPicPr>
          <p:nvPr/>
        </p:nvPicPr>
        <p:blipFill>
          <a:blip r:embed="rId2">
            <a:extLst/>
          </a:blip>
          <a:stretch>
            <a:fillRect/>
          </a:stretch>
        </p:blipFill>
        <p:spPr>
          <a:xfrm>
            <a:off x="1427899" y="1057030"/>
            <a:ext cx="9879672" cy="869657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9" name="Shape 749"/>
          <p:cNvSpPr/>
          <p:nvPr>
            <p:ph type="title"/>
          </p:nvPr>
        </p:nvSpPr>
        <p:spPr>
          <a:prstGeom prst="rect">
            <a:avLst/>
          </a:prstGeom>
        </p:spPr>
        <p:txBody>
          <a:bodyPr/>
          <a:lstStyle>
            <a:lvl1pPr>
              <a:buBlip>
                <a:blip r:embed="rId3"/>
              </a:buBlip>
            </a:lvl1pPr>
          </a:lstStyle>
          <a:p>
            <a:pPr/>
            <a:r>
              <a:t>les incitations non monétaires sur l’offre de travail</a:t>
            </a:r>
          </a:p>
        </p:txBody>
      </p:sp>
      <p:sp>
        <p:nvSpPr>
          <p:cNvPr id="750" name="Shape 750"/>
          <p:cNvSpPr/>
          <p:nvPr>
            <p:ph type="body" idx="1"/>
          </p:nvPr>
        </p:nvSpPr>
        <p:spPr>
          <a:xfrm>
            <a:off x="652658" y="2786258"/>
            <a:ext cx="12036118" cy="6453706"/>
          </a:xfrm>
          <a:prstGeom prst="rect">
            <a:avLst/>
          </a:prstGeom>
        </p:spPr>
        <p:txBody>
          <a:bodyPr/>
          <a:lstStyle/>
          <a:p>
            <a:pPr>
              <a:buBlip>
                <a:blip r:embed="rId4"/>
              </a:buBlip>
            </a:pPr>
            <a:r>
              <a:t>Favoriser la mobilité des salariés : </a:t>
            </a:r>
          </a:p>
          <a:p>
            <a:pPr lvl="1">
              <a:buBlip>
                <a:blip r:embed="rId4"/>
              </a:buBlip>
            </a:pPr>
            <a:r>
              <a:t>rapport du CAE Wasmer et Lemoine </a:t>
            </a:r>
            <a:r>
              <a:rPr u="sng"/>
              <a:t>La mobilité des salariés</a:t>
            </a:r>
            <a:r>
              <a:t> 2010</a:t>
            </a:r>
          </a:p>
          <a:p>
            <a:pPr lvl="2">
              <a:buBlip>
                <a:blip r:embed="rId4"/>
              </a:buBlip>
            </a:pPr>
            <a:r>
              <a:t>dualisme du marché du travail : très faible mobilité des insiders, forte mobilité des outsiders</a:t>
            </a:r>
          </a:p>
          <a:p>
            <a:pPr>
              <a:buBlip>
                <a:blip r:embed="rId4"/>
              </a:buBlip>
            </a:pPr>
            <a:r>
              <a:t>Incitations négatives : renforcer les règles de contrôle de la recherche d’emploi des chômeurs</a:t>
            </a:r>
          </a:p>
          <a:p>
            <a:pPr lvl="1">
              <a:buBlip>
                <a:blip r:embed="rId4"/>
              </a:buBlip>
            </a:pPr>
            <a:r>
              <a:t>débat sur les nouvelles règles de Pôle emploi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4" name="Shape 754"/>
          <p:cNvSpPr/>
          <p:nvPr>
            <p:ph type="title"/>
          </p:nvPr>
        </p:nvSpPr>
        <p:spPr>
          <a:prstGeom prst="rect">
            <a:avLst/>
          </a:prstGeom>
        </p:spPr>
        <p:txBody>
          <a:bodyPr/>
          <a:lstStyle>
            <a:lvl1pPr>
              <a:defRPr spc="28" sz="5700"/>
            </a:lvl1pPr>
          </a:lstStyle>
          <a:p>
            <a:pPr/>
            <a:r>
              <a:t>une faible progression de la mobilité géographique</a:t>
            </a:r>
          </a:p>
        </p:txBody>
      </p:sp>
      <p:sp>
        <p:nvSpPr>
          <p:cNvPr id="755" name="Shape 755"/>
          <p:cNvSpPr/>
          <p:nvPr>
            <p:ph type="body" sz="half" idx="1"/>
          </p:nvPr>
        </p:nvSpPr>
        <p:spPr>
          <a:prstGeom prst="rect">
            <a:avLst/>
          </a:prstGeom>
        </p:spPr>
        <p:txBody>
          <a:bodyPr/>
          <a:lstStyle/>
          <a:p>
            <a:pPr>
              <a:buBlip>
                <a:blip r:embed="rId3"/>
              </a:buBlip>
            </a:pPr>
          </a:p>
        </p:txBody>
      </p:sp>
      <p:pic>
        <p:nvPicPr>
          <p:cNvPr id="756" name="pasted-image.pdf"/>
          <p:cNvPicPr>
            <a:picLocks noChangeAspect="1"/>
          </p:cNvPicPr>
          <p:nvPr/>
        </p:nvPicPr>
        <p:blipFill>
          <a:blip r:embed="rId4">
            <a:extLst/>
          </a:blip>
          <a:stretch>
            <a:fillRect/>
          </a:stretch>
        </p:blipFill>
        <p:spPr>
          <a:xfrm>
            <a:off x="927199" y="2390213"/>
            <a:ext cx="11150402" cy="743461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0" name="Shape 760"/>
          <p:cNvSpPr/>
          <p:nvPr>
            <p:ph type="title"/>
          </p:nvPr>
        </p:nvSpPr>
        <p:spPr>
          <a:prstGeom prst="rect">
            <a:avLst/>
          </a:prstGeom>
        </p:spPr>
        <p:txBody>
          <a:bodyPr/>
          <a:lstStyle/>
          <a:p>
            <a:pPr/>
            <a:r>
              <a:t>Conclusion : Les transformations de la politique d’emploi en France</a:t>
            </a:r>
          </a:p>
        </p:txBody>
      </p:sp>
      <p:pic>
        <p:nvPicPr>
          <p:cNvPr id="761" name="pasted-image.png"/>
          <p:cNvPicPr>
            <a:picLocks noChangeAspect="1"/>
          </p:cNvPicPr>
          <p:nvPr/>
        </p:nvPicPr>
        <p:blipFill>
          <a:blip r:embed="rId3">
            <a:extLst/>
          </a:blip>
          <a:stretch>
            <a:fillRect/>
          </a:stretch>
        </p:blipFill>
        <p:spPr>
          <a:xfrm>
            <a:off x="3018169" y="2568058"/>
            <a:ext cx="8259167" cy="7093167"/>
          </a:xfrm>
          <a:prstGeom prst="rect">
            <a:avLst/>
          </a:prstGeom>
          <a:ln w="12700">
            <a:miter lim="400000"/>
          </a:ln>
        </p:spPr>
      </p:pic>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5" name="Shape 765"/>
          <p:cNvSpPr/>
          <p:nvPr>
            <p:ph type="body" idx="1"/>
          </p:nvPr>
        </p:nvSpPr>
        <p:spPr>
          <a:xfrm>
            <a:off x="801175" y="125764"/>
            <a:ext cx="11718600" cy="9939685"/>
          </a:xfrm>
          <a:prstGeom prst="rect">
            <a:avLst/>
          </a:prstGeom>
        </p:spPr>
        <p:txBody>
          <a:bodyPr/>
          <a:lstStyle/>
          <a:p>
            <a:pPr marL="0" indent="0">
              <a:spcBef>
                <a:spcPts val="500"/>
              </a:spcBef>
              <a:buSzTx/>
              <a:buNone/>
              <a:defRPr b="1" sz="3300"/>
            </a:pPr>
            <a:r>
              <a:t>Aspects économiques :</a:t>
            </a:r>
          </a:p>
          <a:p>
            <a:pPr>
              <a:spcBef>
                <a:spcPts val="500"/>
              </a:spcBef>
              <a:buBlip>
                <a:blip r:embed="rId2"/>
              </a:buBlip>
              <a:defRPr sz="3300"/>
            </a:pPr>
            <a:r>
              <a:t>Anne D. et L’Horty P. (2013), Economie de l’emploi et du chômage, Coll. « Cursus », A. Colin.</a:t>
            </a:r>
          </a:p>
          <a:p>
            <a:pPr>
              <a:spcBef>
                <a:spcPts val="500"/>
              </a:spcBef>
              <a:buBlip>
                <a:blip r:embed="rId2"/>
              </a:buBlip>
              <a:defRPr sz="3300"/>
            </a:pPr>
            <a:r>
              <a:t>Benassy-Queré A., Pisani-Ferry J. et alii (2012), Politique économique, 3e édition, De Boeck.</a:t>
            </a:r>
          </a:p>
          <a:p>
            <a:pPr>
              <a:spcBef>
                <a:spcPts val="500"/>
              </a:spcBef>
              <a:buBlip>
                <a:blip r:embed="rId2"/>
              </a:buBlip>
              <a:defRPr sz="3300"/>
            </a:pPr>
            <a:r>
              <a:t>Buisson-Fenet E. et Navarro M. (2015), La microéconomie en pratique, Coll. Cursus, 2e édition, A. Colin. </a:t>
            </a:r>
          </a:p>
          <a:p>
            <a:pPr>
              <a:spcBef>
                <a:spcPts val="500"/>
              </a:spcBef>
              <a:buBlip>
                <a:blip r:embed="rId2"/>
              </a:buBlip>
              <a:defRPr sz="3300"/>
            </a:pPr>
            <a:r>
              <a:t>Regards croisés sur l’économie (2013), « L’adieu au chômage », Numéro 13, La découverte. </a:t>
            </a:r>
          </a:p>
          <a:p>
            <a:pPr marL="0" indent="0">
              <a:spcBef>
                <a:spcPts val="500"/>
              </a:spcBef>
              <a:buSzTx/>
              <a:buNone/>
              <a:defRPr b="1" sz="3300"/>
            </a:pPr>
            <a:r>
              <a:t>Aspects sociologiques :</a:t>
            </a:r>
          </a:p>
          <a:p>
            <a:pPr>
              <a:spcBef>
                <a:spcPts val="500"/>
              </a:spcBef>
              <a:buBlip>
                <a:blip r:embed="rId2"/>
              </a:buBlip>
              <a:defRPr sz="3300"/>
            </a:pPr>
            <a:r>
              <a:t>Avril C. (2014), Les aides à domicile, un autre monde populaire, La dispute.</a:t>
            </a:r>
          </a:p>
          <a:p>
            <a:pPr>
              <a:spcBef>
                <a:spcPts val="500"/>
              </a:spcBef>
              <a:buBlip>
                <a:blip r:embed="rId2"/>
              </a:buBlip>
              <a:defRPr sz="3300"/>
            </a:pPr>
            <a:r>
              <a:t>Champy F. (2009), La sociologie des professions, PUF, Coll. « Quadrige".</a:t>
            </a:r>
          </a:p>
          <a:p>
            <a:pPr>
              <a:spcBef>
                <a:spcPts val="500"/>
              </a:spcBef>
              <a:buBlip>
                <a:blip r:embed="rId2"/>
              </a:buBlip>
              <a:defRPr sz="3300"/>
            </a:pPr>
            <a:r>
              <a:t>Weber, F. Trabut L. et Billaux S. (2014), Le salaire de la confiance : l’aide à domicile aujourd’hui, Editions rue d’Ulm.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prstGeom prst="rect">
            <a:avLst/>
          </a:prstGeom>
        </p:spPr>
        <p:txBody>
          <a:bodyPr/>
          <a:lstStyle>
            <a:lvl1pPr>
              <a:buBlip>
                <a:blip r:embed="rId3"/>
              </a:buBlip>
            </a:lvl1pPr>
          </a:lstStyle>
          <a:p>
            <a:pPr/>
            <a:r>
              <a:t>l’offre individuelle de travail </a:t>
            </a:r>
          </a:p>
        </p:txBody>
      </p:sp>
      <p:sp>
        <p:nvSpPr>
          <p:cNvPr id="369" name="Shape 369"/>
          <p:cNvSpPr/>
          <p:nvPr>
            <p:ph type="body" idx="1"/>
          </p:nvPr>
        </p:nvSpPr>
        <p:spPr>
          <a:xfrm>
            <a:off x="544199" y="2428375"/>
            <a:ext cx="12125234" cy="6920937"/>
          </a:xfrm>
          <a:prstGeom prst="rect">
            <a:avLst/>
          </a:prstGeom>
        </p:spPr>
        <p:txBody>
          <a:bodyPr/>
          <a:lstStyle/>
          <a:p>
            <a:pPr>
              <a:buBlip>
                <a:blip r:embed="rId4"/>
              </a:buBlip>
            </a:pPr>
            <a:r>
              <a:t>Arbitrage travail / loisirs ou arbitrage consommation / loisirs ?</a:t>
            </a:r>
          </a:p>
          <a:p>
            <a:pPr lvl="1">
              <a:buBlip>
                <a:blip r:embed="rId4"/>
              </a:buBlip>
            </a:pPr>
            <a:r>
              <a:t>La satisfaction avec le loisir et la consommation</a:t>
            </a:r>
          </a:p>
          <a:p>
            <a:pPr>
              <a:buBlip>
                <a:blip r:embed="rId4"/>
              </a:buBlip>
            </a:pPr>
            <a:r>
              <a:t>Distinguer : </a:t>
            </a:r>
          </a:p>
          <a:p>
            <a:pPr lvl="1">
              <a:buBlip>
                <a:blip r:embed="rId4"/>
              </a:buBlip>
            </a:pPr>
            <a:r>
              <a:t>temps physiologique (non arbitrable)</a:t>
            </a:r>
          </a:p>
          <a:p>
            <a:pPr lvl="1">
              <a:buBlip>
                <a:blip r:embed="rId4"/>
              </a:buBlip>
            </a:pPr>
            <a:r>
              <a:t>temps de travail (arbitrable)</a:t>
            </a:r>
          </a:p>
          <a:p>
            <a:pPr lvl="1">
              <a:buBlip>
                <a:blip r:embed="rId4"/>
              </a:buBlip>
            </a:pPr>
            <a:r>
              <a:t>temps de loisirs (arbitrable) : y compris études, tâches domestiques, etc. </a:t>
            </a:r>
          </a:p>
          <a:p>
            <a:pPr>
              <a:buBlip>
                <a:blip r:embed="rId4"/>
              </a:buBlip>
            </a:pPr>
            <a:r>
              <a:t>Une convention à fixer : la durée maximale du temps arbitrable</a:t>
            </a:r>
          </a:p>
          <a:p>
            <a:pPr>
              <a:buBlip>
                <a:blip r:embed="rId4"/>
              </a:buBlip>
            </a:pPr>
            <a:r>
              <a:t>Ne pas confondre la durée légale de référence (35 h) et la durée maximale du travail (48 h hebdo ou 44 h en moyenne)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title"/>
          </p:nvPr>
        </p:nvSpPr>
        <p:spPr>
          <a:xfrm>
            <a:off x="330200" y="190500"/>
            <a:ext cx="7556500" cy="917901"/>
          </a:xfrm>
          <a:prstGeom prst="rect">
            <a:avLst/>
          </a:prstGeom>
        </p:spPr>
        <p:txBody>
          <a:bodyPr/>
          <a:lstStyle/>
          <a:p>
            <a:pPr/>
            <a:r>
              <a:t>L’arbitrage travail - loisirs</a:t>
            </a:r>
          </a:p>
        </p:txBody>
      </p:sp>
      <p:pic>
        <p:nvPicPr>
          <p:cNvPr id="374" name="arbitrage1.png"/>
          <p:cNvPicPr>
            <a:picLocks noChangeAspect="1"/>
          </p:cNvPicPr>
          <p:nvPr/>
        </p:nvPicPr>
        <p:blipFill>
          <a:blip r:embed="rId3">
            <a:extLst/>
          </a:blip>
          <a:stretch>
            <a:fillRect/>
          </a:stretch>
        </p:blipFill>
        <p:spPr>
          <a:xfrm>
            <a:off x="315155" y="698974"/>
            <a:ext cx="11748427" cy="903538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8" name="arbitrage2.png"/>
          <p:cNvPicPr>
            <a:picLocks noChangeAspect="1"/>
          </p:cNvPicPr>
          <p:nvPr/>
        </p:nvPicPr>
        <p:blipFill>
          <a:blip r:embed="rId3">
            <a:extLst/>
          </a:blip>
          <a:stretch>
            <a:fillRect/>
          </a:stretch>
        </p:blipFill>
        <p:spPr>
          <a:xfrm>
            <a:off x="270136" y="83902"/>
            <a:ext cx="12464528" cy="958579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p:nvPr>
        </p:nvSpPr>
        <p:spPr>
          <a:xfrm>
            <a:off x="54908" y="-174892"/>
            <a:ext cx="12894984" cy="1155701"/>
          </a:xfrm>
          <a:prstGeom prst="rect">
            <a:avLst/>
          </a:prstGeom>
        </p:spPr>
        <p:txBody>
          <a:bodyPr/>
          <a:lstStyle>
            <a:lvl1pPr>
              <a:defRPr spc="20" sz="4100"/>
            </a:lvl1pPr>
          </a:lstStyle>
          <a:p>
            <a:pPr/>
            <a:r>
              <a:t>Effet revenu, effet substitution et offre de travail « coudée » </a:t>
            </a:r>
          </a:p>
        </p:txBody>
      </p:sp>
      <p:pic>
        <p:nvPicPr>
          <p:cNvPr id="383" name="arbitrage3.png"/>
          <p:cNvPicPr>
            <a:picLocks noChangeAspect="1"/>
          </p:cNvPicPr>
          <p:nvPr/>
        </p:nvPicPr>
        <p:blipFill>
          <a:blip r:embed="rId3">
            <a:extLst/>
          </a:blip>
          <a:stretch>
            <a:fillRect/>
          </a:stretch>
        </p:blipFill>
        <p:spPr>
          <a:xfrm>
            <a:off x="551369" y="657770"/>
            <a:ext cx="11902062" cy="915354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nvSpPr>
        <p:spPr>
          <a:xfrm>
            <a:off x="840072" y="-6350"/>
            <a:ext cx="11036301" cy="134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4200">
                <a:latin typeface="+mn-lt"/>
                <a:ea typeface="+mn-ea"/>
                <a:cs typeface="+mn-cs"/>
                <a:sym typeface="Gill Sans"/>
              </a:defRPr>
            </a:lvl1pPr>
          </a:lstStyle>
          <a:p>
            <a:pPr/>
            <a:r>
              <a:t>Une évaluation empirique : l’offre de travail des mères isolées britanniques selon Blundell</a:t>
            </a:r>
          </a:p>
        </p:txBody>
      </p:sp>
      <p:pic>
        <p:nvPicPr>
          <p:cNvPr id="388" name="blundell-filtered.jpg"/>
          <p:cNvPicPr>
            <a:picLocks noChangeAspect="1"/>
          </p:cNvPicPr>
          <p:nvPr/>
        </p:nvPicPr>
        <p:blipFill>
          <a:blip r:embed="rId3">
            <a:extLst/>
          </a:blip>
          <a:stretch>
            <a:fillRect/>
          </a:stretch>
        </p:blipFill>
        <p:spPr>
          <a:xfrm>
            <a:off x="1488532" y="1340694"/>
            <a:ext cx="10027736" cy="83312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title"/>
          </p:nvPr>
        </p:nvSpPr>
        <p:spPr>
          <a:xfrm>
            <a:off x="368300" y="304800"/>
            <a:ext cx="11832739" cy="2082800"/>
          </a:xfrm>
          <a:prstGeom prst="rect">
            <a:avLst/>
          </a:prstGeom>
        </p:spPr>
        <p:txBody>
          <a:bodyPr/>
          <a:lstStyle>
            <a:lvl1pPr>
              <a:buBlip>
                <a:blip r:embed="rId2"/>
              </a:buBlip>
            </a:lvl1pPr>
          </a:lstStyle>
          <a:p>
            <a:pPr/>
            <a:r>
              <a:t>La microéconomie, une science empirique ? L’évaluation de l’offre de travail</a:t>
            </a:r>
          </a:p>
        </p:txBody>
      </p:sp>
      <p:sp>
        <p:nvSpPr>
          <p:cNvPr id="393" name="Shape 393"/>
          <p:cNvSpPr/>
          <p:nvPr>
            <p:ph type="body" idx="1"/>
          </p:nvPr>
        </p:nvSpPr>
        <p:spPr>
          <a:xfrm>
            <a:off x="116428" y="2630158"/>
            <a:ext cx="12674738" cy="6929075"/>
          </a:xfrm>
          <a:prstGeom prst="rect">
            <a:avLst/>
          </a:prstGeom>
        </p:spPr>
        <p:txBody>
          <a:bodyPr/>
          <a:lstStyle/>
          <a:p>
            <a:pPr>
              <a:buBlip>
                <a:blip r:embed="rId3"/>
              </a:buBlip>
              <a:defRPr sz="3300"/>
            </a:pPr>
            <a:r>
              <a:t>causalité et corrélation : </a:t>
            </a:r>
          </a:p>
          <a:p>
            <a:pPr lvl="1">
              <a:buBlip>
                <a:blip r:embed="rId3"/>
              </a:buBlip>
              <a:defRPr sz="3300"/>
            </a:pPr>
            <a:r>
              <a:t>le cas de la baisse du chômage actuel.</a:t>
            </a:r>
          </a:p>
          <a:p>
            <a:pPr>
              <a:buBlip>
                <a:blip r:embed="rId3"/>
              </a:buBlip>
              <a:defRPr sz="3300"/>
            </a:pPr>
            <a:r>
              <a:t>Le raisonnement expérimental « toute chose égale par ailleurs » :</a:t>
            </a:r>
          </a:p>
          <a:p>
            <a:pPr lvl="1">
              <a:buBlip>
                <a:blip r:embed="rId3"/>
              </a:buBlip>
              <a:defRPr sz="3300"/>
            </a:pPr>
            <a:r>
              <a:rPr b="1"/>
              <a:t>groupe-test </a:t>
            </a:r>
            <a:r>
              <a:t>et </a:t>
            </a:r>
            <a:r>
              <a:rPr b="1"/>
              <a:t>groupe de contrôle</a:t>
            </a:r>
          </a:p>
          <a:p>
            <a:pPr lvl="1">
              <a:buBlip>
                <a:blip r:embed="rId3"/>
              </a:buBlip>
              <a:defRPr sz="3300"/>
            </a:pPr>
            <a:r>
              <a:t>expérience </a:t>
            </a:r>
            <a:r>
              <a:rPr b="1"/>
              <a:t>naturelle, </a:t>
            </a:r>
            <a:r>
              <a:t>expérience </a:t>
            </a:r>
            <a:r>
              <a:rPr b="1"/>
              <a:t>contrôlée</a:t>
            </a:r>
            <a:r>
              <a:t> et expérience en laboratoire. </a:t>
            </a:r>
          </a:p>
          <a:p>
            <a:pPr lvl="1">
              <a:buBlip>
                <a:blip r:embed="rId3"/>
              </a:buBlip>
              <a:defRPr sz="3300"/>
            </a:pPr>
            <a:r>
              <a:t>le développement de l’analyse de données microéconométriques (</a:t>
            </a:r>
            <a:r>
              <a:rPr b="1"/>
              <a:t>James Heckman</a:t>
            </a:r>
            <a:r>
              <a:t>, Nobel 2000)</a:t>
            </a:r>
          </a:p>
          <a:p>
            <a:pPr>
              <a:buBlip>
                <a:blip r:embed="rId3"/>
              </a:buBlip>
              <a:defRPr sz="3300"/>
            </a:pPr>
            <a:r>
              <a:t>Un exemple : </a:t>
            </a:r>
          </a:p>
          <a:p>
            <a:pPr lvl="1">
              <a:buBlip>
                <a:blip r:embed="rId3"/>
              </a:buBlip>
              <a:defRPr sz="3300"/>
            </a:pPr>
            <a:r>
              <a:t>Article de </a:t>
            </a:r>
            <a:r>
              <a:rPr b="1"/>
              <a:t>T. Piketty</a:t>
            </a:r>
            <a:r>
              <a:t> (1998), « L’impact des incitations financières au travail sur les comportements individuels, une estimation du cas français », Economie et Prévisions.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ph type="body" idx="1"/>
          </p:nvPr>
        </p:nvSpPr>
        <p:spPr>
          <a:xfrm>
            <a:off x="83682" y="49907"/>
            <a:ext cx="12837436" cy="4510698"/>
          </a:xfrm>
          <a:prstGeom prst="rect">
            <a:avLst/>
          </a:prstGeom>
        </p:spPr>
        <p:txBody>
          <a:bodyPr/>
          <a:lstStyle/>
          <a:p>
            <a:pPr>
              <a:buBlip>
                <a:blip r:embed="rId3"/>
              </a:buBlip>
              <a:defRPr sz="3400"/>
            </a:pPr>
            <a:r>
              <a:t>Estimer l’élasticité de l’offre de travail de différents publics, pour débattre de l’effet des politiques de l’emploi</a:t>
            </a:r>
          </a:p>
          <a:p>
            <a:pPr>
              <a:buBlip>
                <a:blip r:embed="rId3"/>
              </a:buBlip>
              <a:defRPr sz="3400"/>
            </a:pPr>
            <a:r>
              <a:t>La méthode des doubles différences : </a:t>
            </a:r>
          </a:p>
          <a:p>
            <a:pPr lvl="1">
              <a:buBlip>
                <a:blip r:embed="rId3"/>
              </a:buBlip>
              <a:defRPr sz="3400"/>
            </a:pPr>
            <a:r>
              <a:t>deux groupes proches mais différents : jeunes parents ayant droit ou non à l’aide parentale d’éducation (APE), selon la taille du ménage.</a:t>
            </a:r>
          </a:p>
          <a:p>
            <a:pPr lvl="1">
              <a:buBlip>
                <a:blip r:embed="rId3"/>
              </a:buBlip>
              <a:defRPr sz="3400"/>
            </a:pPr>
            <a:r>
              <a:t>estimation de la différence de comportement impliquée par l’aide. </a:t>
            </a:r>
          </a:p>
          <a:p>
            <a:pPr>
              <a:buBlip>
                <a:blip r:embed="rId3"/>
              </a:buBlip>
              <a:defRPr sz="3400"/>
            </a:pPr>
            <a:r>
              <a:t>L’étude montre une faible élasticité pour les hommes, et une forte pour les jeunes mères (de l’ordre de 0,6 à 1)</a:t>
            </a:r>
          </a:p>
        </p:txBody>
      </p:sp>
      <p:pic>
        <p:nvPicPr>
          <p:cNvPr id="396" name="double.jpg"/>
          <p:cNvPicPr>
            <a:picLocks noChangeAspect="1"/>
          </p:cNvPicPr>
          <p:nvPr/>
        </p:nvPicPr>
        <p:blipFill>
          <a:blip r:embed="rId4">
            <a:extLst/>
          </a:blip>
          <a:stretch>
            <a:fillRect/>
          </a:stretch>
        </p:blipFill>
        <p:spPr>
          <a:xfrm>
            <a:off x="1252169" y="4595403"/>
            <a:ext cx="9459096" cy="497474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p:nvPr>
        </p:nvSpPr>
        <p:spPr>
          <a:xfrm>
            <a:off x="571500" y="304800"/>
            <a:ext cx="11468100" cy="2082800"/>
          </a:xfrm>
          <a:prstGeom prst="rect">
            <a:avLst/>
          </a:prstGeom>
        </p:spPr>
        <p:txBody>
          <a:bodyPr/>
          <a:lstStyle>
            <a:lvl1pPr>
              <a:buBlip>
                <a:blip r:embed="rId2"/>
              </a:buBlip>
            </a:lvl1pPr>
          </a:lstStyle>
          <a:p>
            <a:pPr/>
            <a:r>
              <a:t>La demande de travail en situation concurrentielle</a:t>
            </a:r>
          </a:p>
        </p:txBody>
      </p:sp>
      <p:sp>
        <p:nvSpPr>
          <p:cNvPr id="401" name="Shape 401"/>
          <p:cNvSpPr/>
          <p:nvPr>
            <p:ph type="body" idx="1"/>
          </p:nvPr>
        </p:nvSpPr>
        <p:spPr>
          <a:xfrm>
            <a:off x="512730" y="2522259"/>
            <a:ext cx="11979340" cy="6868082"/>
          </a:xfrm>
          <a:prstGeom prst="rect">
            <a:avLst/>
          </a:prstGeom>
        </p:spPr>
        <p:txBody>
          <a:bodyPr/>
          <a:lstStyle/>
          <a:p>
            <a:pPr marL="338666" indent="-338666">
              <a:buBlip>
                <a:blip r:embed="rId3"/>
              </a:buBlip>
              <a:defRPr sz="3000"/>
            </a:pPr>
            <a:r>
              <a:t>Rappels sur les hypothèses en situation concurrentielle :</a:t>
            </a:r>
          </a:p>
          <a:p>
            <a:pPr lvl="1" marL="783166" indent="-338666">
              <a:buBlip>
                <a:blip r:embed="rId3"/>
              </a:buBlip>
              <a:defRPr sz="3000"/>
            </a:pPr>
            <a:r>
              <a:t>la demande de travail des entreprises dépend de la productivité marginale des salariés.</a:t>
            </a:r>
          </a:p>
          <a:p>
            <a:pPr lvl="1" marL="783166" indent="-338666">
              <a:buBlip>
                <a:blip r:embed="rId3"/>
              </a:buBlip>
              <a:defRPr sz="3000"/>
            </a:pPr>
            <a:r>
              <a:t>Les gains de productivité accroissent la demande de travail, à salaire donné</a:t>
            </a:r>
          </a:p>
          <a:p>
            <a:pPr lvl="1" marL="783166" indent="-338666">
              <a:buBlip>
                <a:blip r:embed="rId3"/>
              </a:buBlip>
              <a:defRPr sz="3000"/>
            </a:pPr>
            <a:r>
              <a:t>Substitution capital - travail selon le prix des facteurs. </a:t>
            </a:r>
          </a:p>
          <a:p>
            <a:pPr lvl="1" marL="783166" indent="-338666">
              <a:buBlip>
                <a:blip r:embed="rId3"/>
              </a:buBlip>
              <a:defRPr sz="3000"/>
            </a:pPr>
            <a:r>
              <a:t>Elasticité -prix de la demande de travail entre - 0,3 et - 0,75 dans les études empiriques.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3" name="Shape 403"/>
          <p:cNvSpPr/>
          <p:nvPr>
            <p:ph type="title"/>
          </p:nvPr>
        </p:nvSpPr>
        <p:spPr>
          <a:xfrm>
            <a:off x="749300" y="304800"/>
            <a:ext cx="11290300" cy="2082800"/>
          </a:xfrm>
          <a:prstGeom prst="rect">
            <a:avLst/>
          </a:prstGeom>
        </p:spPr>
        <p:txBody>
          <a:bodyPr/>
          <a:lstStyle>
            <a:lvl1pPr algn="l"/>
          </a:lstStyle>
          <a:p>
            <a:pPr/>
            <a:r>
              <a:t>Demande individuelle de travail et gains de productivité</a:t>
            </a:r>
          </a:p>
        </p:txBody>
      </p:sp>
      <p:pic>
        <p:nvPicPr>
          <p:cNvPr id="404" name="IMG.jpg"/>
          <p:cNvPicPr>
            <a:picLocks noChangeAspect="1"/>
          </p:cNvPicPr>
          <p:nvPr/>
        </p:nvPicPr>
        <p:blipFill>
          <a:blip r:embed="rId3">
            <a:extLst/>
          </a:blip>
          <a:stretch>
            <a:fillRect/>
          </a:stretch>
        </p:blipFill>
        <p:spPr>
          <a:xfrm>
            <a:off x="1069060" y="2571750"/>
            <a:ext cx="10801926" cy="7185525"/>
          </a:xfrm>
          <a:prstGeom prst="rect">
            <a:avLst/>
          </a:prstGeom>
          <a:ln w="12700">
            <a:miter lim="400000"/>
          </a:ln>
        </p:spPr>
      </p:pic>
      <p:grpSp>
        <p:nvGrpSpPr>
          <p:cNvPr id="408" name="Group 408"/>
          <p:cNvGrpSpPr/>
          <p:nvPr/>
        </p:nvGrpSpPr>
        <p:grpSpPr>
          <a:xfrm>
            <a:off x="3204318" y="3396158"/>
            <a:ext cx="8437564" cy="3609877"/>
            <a:chOff x="0" y="0"/>
            <a:chExt cx="8437562" cy="3609875"/>
          </a:xfrm>
        </p:grpSpPr>
        <p:sp>
          <p:nvSpPr>
            <p:cNvPr id="405" name="Shape 405"/>
            <p:cNvSpPr/>
            <p:nvPr/>
          </p:nvSpPr>
          <p:spPr>
            <a:xfrm>
              <a:off x="1087487" y="0"/>
              <a:ext cx="7350076" cy="3609876"/>
            </a:xfrm>
            <a:prstGeom prst="line">
              <a:avLst/>
            </a:prstGeom>
            <a:noFill/>
            <a:ln w="50800" cap="flat">
              <a:solidFill>
                <a:srgbClr val="000000"/>
              </a:solidFill>
              <a:prstDash val="solid"/>
              <a:miter lim="400000"/>
            </a:ln>
            <a:effectLst/>
          </p:spPr>
          <p:txBody>
            <a:bodyPr wrap="square" lIns="0" tIns="0" rIns="0" bIns="0" numCol="1" anchor="t">
              <a:noAutofit/>
            </a:bodyPr>
            <a:lstStyle/>
            <a:p>
              <a:pPr/>
            </a:p>
          </p:txBody>
        </p:sp>
        <p:sp>
          <p:nvSpPr>
            <p:cNvPr id="406" name="Shape 406"/>
            <p:cNvSpPr/>
            <p:nvPr/>
          </p:nvSpPr>
          <p:spPr>
            <a:xfrm flipH="1" flipV="1">
              <a:off x="0" y="1468293"/>
              <a:ext cx="3934520" cy="60718"/>
            </a:xfrm>
            <a:prstGeom prst="line">
              <a:avLst/>
            </a:prstGeom>
            <a:noFill/>
            <a:ln w="38100" cap="flat">
              <a:solidFill>
                <a:srgbClr val="000000"/>
              </a:solidFill>
              <a:custDash>
                <a:ds d="200000" sp="200000"/>
              </a:custDash>
              <a:miter lim="400000"/>
              <a:headEnd type="stealth" w="med" len="med"/>
            </a:ln>
            <a:effectLst/>
          </p:spPr>
          <p:txBody>
            <a:bodyPr wrap="square" lIns="0" tIns="0" rIns="0" bIns="0" numCol="1" anchor="t">
              <a:noAutofit/>
            </a:bodyPr>
            <a:lstStyle/>
            <a:p>
              <a:pPr/>
            </a:p>
          </p:txBody>
        </p:sp>
        <p:sp>
          <p:nvSpPr>
            <p:cNvPr id="407" name="Shape 407"/>
            <p:cNvSpPr/>
            <p:nvPr/>
          </p:nvSpPr>
          <p:spPr>
            <a:xfrm>
              <a:off x="928690" y="1474291"/>
              <a:ext cx="320582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2900">
                  <a:latin typeface="+mn-lt"/>
                  <a:ea typeface="+mn-ea"/>
                  <a:cs typeface="+mn-cs"/>
                  <a:sym typeface="Gill Sans"/>
                </a:defRPr>
              </a:lvl1pPr>
            </a:lstStyle>
            <a:p>
              <a:pPr/>
              <a:r>
                <a:t>gains de productivité</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08"/>
                                        </p:tgtEl>
                                        <p:attrNameLst>
                                          <p:attrName>style.visibility</p:attrName>
                                        </p:attrNameLst>
                                      </p:cBhvr>
                                      <p:to>
                                        <p:strVal val="visible"/>
                                      </p:to>
                                    </p:set>
                                    <p:animEffect filter="wipe(left)" transition="in">
                                      <p:cBhvr>
                                        <p:cTn id="7"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body" idx="1"/>
          </p:nvPr>
        </p:nvSpPr>
        <p:spPr>
          <a:xfrm>
            <a:off x="240816" y="499470"/>
            <a:ext cx="12163971" cy="8754660"/>
          </a:xfrm>
          <a:prstGeom prst="rect">
            <a:avLst/>
          </a:prstGeom>
        </p:spPr>
        <p:txBody>
          <a:bodyPr/>
          <a:lstStyle/>
          <a:p>
            <a:pPr marL="0" indent="0">
              <a:buSzTx/>
              <a:buNone/>
              <a:defRPr u="sng">
                <a:solidFill>
                  <a:srgbClr val="9EFCFF"/>
                </a:solidFill>
              </a:defRPr>
            </a:pPr>
            <a:r>
              <a:t>I. le marché du travail : que faire du modèle de base ? </a:t>
            </a:r>
          </a:p>
          <a:p>
            <a:pPr marL="0" indent="127000">
              <a:buSzTx/>
              <a:buNone/>
              <a:defRPr sz="3400"/>
            </a:pPr>
            <a:r>
              <a:t>I.A) La formation de l’offre et de la demande de travail</a:t>
            </a:r>
          </a:p>
          <a:p>
            <a:pPr marL="0" indent="127000">
              <a:buSzTx/>
              <a:buNone/>
              <a:defRPr sz="3400"/>
            </a:pPr>
            <a:r>
              <a:t>I.B) Les imperfections du marché du travail</a:t>
            </a:r>
          </a:p>
          <a:p>
            <a:pPr marL="0" indent="127000">
              <a:buSzTx/>
              <a:buNone/>
              <a:defRPr sz="3400"/>
            </a:pPr>
            <a:r>
              <a:t>I.C) La régulation publique du marché du travail</a:t>
            </a:r>
          </a:p>
          <a:p>
            <a:pPr marL="0" indent="0">
              <a:buSzTx/>
              <a:buNone/>
              <a:defRPr u="sng">
                <a:solidFill>
                  <a:srgbClr val="9EFCFF"/>
                </a:solidFill>
              </a:defRPr>
            </a:pPr>
            <a:r>
              <a:t>III. Que nous apprend la sociologie des professions ?</a:t>
            </a:r>
          </a:p>
          <a:p>
            <a:pPr marL="0" indent="127000">
              <a:buSzTx/>
              <a:buNone/>
              <a:defRPr sz="3400"/>
            </a:pPr>
            <a:r>
              <a:t>III.A) Organisations du travail et groupes professionnels</a:t>
            </a:r>
          </a:p>
          <a:p>
            <a:pPr marL="0" indent="127000">
              <a:buSzTx/>
              <a:buNone/>
              <a:defRPr sz="3400"/>
            </a:pPr>
            <a:r>
              <a:t>III.B) La socialisation et la formation des identités professionnelles</a:t>
            </a:r>
          </a:p>
          <a:p>
            <a:pPr marL="0" indent="127000">
              <a:buSzTx/>
              <a:buNone/>
              <a:defRPr sz="3400"/>
            </a:pPr>
            <a:r>
              <a:t>III.C) La construction sociale de la relation salariale</a:t>
            </a:r>
          </a:p>
          <a:p>
            <a:pPr marL="0" indent="0">
              <a:buSzTx/>
              <a:buNone/>
              <a:defRPr sz="3700" u="sng">
                <a:solidFill>
                  <a:srgbClr val="9EFCFF"/>
                </a:solidFill>
              </a:defRPr>
            </a:pPr>
            <a:r>
              <a:t>III. Les politiques de l’emploi </a:t>
            </a:r>
          </a:p>
          <a:p>
            <a:pPr marL="0" indent="127000">
              <a:buSzTx/>
              <a:buNone/>
              <a:defRPr sz="3400"/>
            </a:pPr>
            <a:r>
              <a:t>III.A) Chômage structurel ou chômage conjoncturel ?</a:t>
            </a:r>
          </a:p>
          <a:p>
            <a:pPr marL="0" indent="127000">
              <a:buSzTx/>
              <a:buNone/>
              <a:defRPr sz="3400"/>
            </a:pPr>
            <a:r>
              <a:t>III.B) Le Smic, ennemi de l’emploi ?</a:t>
            </a:r>
          </a:p>
          <a:p>
            <a:pPr marL="0" indent="127000">
              <a:buSzTx/>
              <a:buNone/>
              <a:defRPr sz="3400"/>
            </a:pPr>
            <a:r>
              <a:t>III.C) Les politiques actives : stimuler l’offre et la demande de travail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ph type="title"/>
          </p:nvPr>
        </p:nvSpPr>
        <p:spPr>
          <a:xfrm>
            <a:off x="622300" y="304800"/>
            <a:ext cx="11074400" cy="2082800"/>
          </a:xfrm>
          <a:prstGeom prst="rect">
            <a:avLst/>
          </a:prstGeom>
        </p:spPr>
        <p:txBody>
          <a:bodyPr/>
          <a:lstStyle>
            <a:lvl1pPr algn="l"/>
          </a:lstStyle>
          <a:p>
            <a:pPr/>
            <a:r>
              <a:t>La demande agrégée dE travail</a:t>
            </a:r>
          </a:p>
        </p:txBody>
      </p:sp>
      <p:sp>
        <p:nvSpPr>
          <p:cNvPr id="413" name="Shape 413"/>
          <p:cNvSpPr/>
          <p:nvPr>
            <p:ph type="body" sz="half" idx="1"/>
          </p:nvPr>
        </p:nvSpPr>
        <p:spPr>
          <a:xfrm>
            <a:off x="9244445" y="2110903"/>
            <a:ext cx="3680663" cy="7016906"/>
          </a:xfrm>
          <a:prstGeom prst="rect">
            <a:avLst/>
          </a:prstGeom>
        </p:spPr>
        <p:txBody>
          <a:bodyPr/>
          <a:lstStyle/>
          <a:p>
            <a:pPr marL="320842" indent="-320842">
              <a:buBlip>
                <a:blip r:embed="rId3"/>
              </a:buBlip>
              <a:defRPr sz="3000"/>
            </a:pPr>
            <a:r>
              <a:t>Déplacement le long de la courbe : la hausse des salaires diminue la demande de travail </a:t>
            </a:r>
          </a:p>
          <a:p>
            <a:pPr marL="320842" indent="-320842">
              <a:buBlip>
                <a:blip r:embed="rId3"/>
              </a:buBlip>
              <a:defRPr sz="3000"/>
            </a:pPr>
            <a:r>
              <a:t>Déplacement de la courbe : </a:t>
            </a:r>
          </a:p>
          <a:p>
            <a:pPr lvl="1" marL="765342" indent="-320842">
              <a:buBlip>
                <a:blip r:embed="rId3"/>
              </a:buBlip>
              <a:defRPr sz="3000"/>
            </a:pPr>
            <a:r>
              <a:t>choc démographique</a:t>
            </a:r>
          </a:p>
          <a:p>
            <a:pPr lvl="1" marL="765342" indent="-320842">
              <a:buBlip>
                <a:blip r:embed="rId3"/>
              </a:buBlip>
              <a:defRPr sz="3000"/>
            </a:pPr>
            <a:r>
              <a:t>choc technologique</a:t>
            </a:r>
          </a:p>
        </p:txBody>
      </p:sp>
      <p:pic>
        <p:nvPicPr>
          <p:cNvPr id="414" name="demande1.png"/>
          <p:cNvPicPr>
            <a:picLocks noChangeAspect="1"/>
          </p:cNvPicPr>
          <p:nvPr/>
        </p:nvPicPr>
        <p:blipFill>
          <a:blip r:embed="rId4">
            <a:extLst/>
          </a:blip>
          <a:stretch>
            <a:fillRect/>
          </a:stretch>
        </p:blipFill>
        <p:spPr>
          <a:xfrm>
            <a:off x="-126867" y="3225154"/>
            <a:ext cx="11492673" cy="701690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ph type="title"/>
          </p:nvPr>
        </p:nvSpPr>
        <p:spPr>
          <a:prstGeom prst="rect">
            <a:avLst/>
          </a:prstGeom>
        </p:spPr>
        <p:txBody>
          <a:bodyPr/>
          <a:lstStyle>
            <a:lvl1pPr>
              <a:buBlip>
                <a:blip r:embed="rId3"/>
              </a:buBlip>
            </a:lvl1pPr>
          </a:lstStyle>
          <a:p>
            <a:pPr/>
            <a:r>
              <a:t>L’équilibre dans le modèle concurrentiel et l’exclusion par les prix</a:t>
            </a:r>
          </a:p>
        </p:txBody>
      </p:sp>
      <p:pic>
        <p:nvPicPr>
          <p:cNvPr id="419" name="OD complet.png"/>
          <p:cNvPicPr>
            <a:picLocks noChangeAspect="1"/>
          </p:cNvPicPr>
          <p:nvPr/>
        </p:nvPicPr>
        <p:blipFill>
          <a:blip r:embed="rId4">
            <a:extLst/>
          </a:blip>
          <a:stretch>
            <a:fillRect/>
          </a:stretch>
        </p:blipFill>
        <p:spPr>
          <a:xfrm>
            <a:off x="298289" y="1744814"/>
            <a:ext cx="12408222" cy="854994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p:nvPr>
        </p:nvSpPr>
        <p:spPr>
          <a:xfrm>
            <a:off x="330200" y="190500"/>
            <a:ext cx="12092175" cy="1435157"/>
          </a:xfrm>
          <a:prstGeom prst="rect">
            <a:avLst/>
          </a:prstGeom>
        </p:spPr>
        <p:txBody>
          <a:bodyPr/>
          <a:lstStyle>
            <a:lvl1pPr algn="l"/>
          </a:lstStyle>
          <a:p>
            <a:pPr/>
            <a:r>
              <a:t>Les aides à domicile : comment expliquer bas salaires et dynamisme de la demande ?</a:t>
            </a:r>
          </a:p>
        </p:txBody>
      </p:sp>
      <p:pic>
        <p:nvPicPr>
          <p:cNvPr id="424" name="équilibre aides à dom.png"/>
          <p:cNvPicPr>
            <a:picLocks noChangeAspect="1"/>
          </p:cNvPicPr>
          <p:nvPr/>
        </p:nvPicPr>
        <p:blipFill>
          <a:blip r:embed="rId3">
            <a:extLst/>
          </a:blip>
          <a:stretch>
            <a:fillRect/>
          </a:stretch>
        </p:blipFill>
        <p:spPr>
          <a:xfrm>
            <a:off x="1266227" y="1513832"/>
            <a:ext cx="10472346" cy="823976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28" name="Shape 428"/>
          <p:cNvSpPr/>
          <p:nvPr>
            <p:ph type="title"/>
          </p:nvPr>
        </p:nvSpPr>
        <p:spPr>
          <a:prstGeom prst="rect">
            <a:avLst/>
          </a:prstGeom>
        </p:spPr>
        <p:txBody>
          <a:bodyPr/>
          <a:lstStyle>
            <a:lvl1pPr>
              <a:buBlip>
                <a:blip r:embed="rId3"/>
              </a:buBlip>
            </a:lvl1pPr>
          </a:lstStyle>
          <a:p>
            <a:pPr/>
            <a:r>
              <a:t>Salaires et capital humain :</a:t>
            </a:r>
          </a:p>
        </p:txBody>
      </p:sp>
      <p:sp>
        <p:nvSpPr>
          <p:cNvPr id="429" name="Shape 429"/>
          <p:cNvSpPr/>
          <p:nvPr>
            <p:ph type="body" idx="1"/>
          </p:nvPr>
        </p:nvSpPr>
        <p:spPr>
          <a:xfrm>
            <a:off x="368300" y="2428789"/>
            <a:ext cx="12473460" cy="7135341"/>
          </a:xfrm>
          <a:prstGeom prst="rect">
            <a:avLst/>
          </a:prstGeom>
        </p:spPr>
        <p:txBody>
          <a:bodyPr/>
          <a:lstStyle/>
          <a:p>
            <a:pPr>
              <a:buBlip>
                <a:blip r:embed="rId4"/>
              </a:buBlip>
            </a:pPr>
            <a:r>
              <a:t>Distinguer travail qualifié on travail non qualifié, en fonction du capital humain : compétences économiquement valorisables</a:t>
            </a:r>
          </a:p>
          <a:p>
            <a:pPr>
              <a:buBlip>
                <a:blip r:embed="rId4"/>
              </a:buBlip>
            </a:pPr>
            <a:r>
              <a:t>Modèle beckerien :</a:t>
            </a:r>
          </a:p>
          <a:p>
            <a:pPr lvl="1">
              <a:buBlip>
                <a:blip r:embed="rId4"/>
              </a:buBlip>
            </a:pPr>
            <a:r>
              <a:t>arbitrage intertemporel</a:t>
            </a:r>
          </a:p>
          <a:p>
            <a:pPr lvl="1">
              <a:buBlip>
                <a:blip r:embed="rId4"/>
              </a:buBlip>
            </a:pPr>
            <a:r>
              <a:t>la courbe des salaires au cours de la vie dépend de l’expérience et de la formation initiale</a:t>
            </a:r>
          </a:p>
          <a:p>
            <a:pPr lvl="1">
              <a:buBlip>
                <a:blip r:embed="rId4"/>
              </a:buBlip>
            </a:pPr>
            <a:r>
              <a:t> coût de formation : coût direct et coût indirect (renonciation à un salaire)</a:t>
            </a:r>
          </a:p>
          <a:p>
            <a:pPr>
              <a:buBlip>
                <a:blip r:embed="rId4"/>
              </a:buBlip>
            </a:pPr>
            <a:r>
              <a:t>La demande relative de travail qualifié par rapport au travail non qualifié augmente avec l’évolution du système productif</a:t>
            </a:r>
          </a:p>
          <a:p>
            <a:pPr lvl="1">
              <a:buBlip>
                <a:blip r:embed="rId4"/>
              </a:buBlip>
            </a:pPr>
            <a:r>
              <a:t>hausse des inégalités salariales : effet du </a:t>
            </a:r>
            <a:r>
              <a:rPr b="1"/>
              <a:t>progrès technique biaisé</a:t>
            </a:r>
            <a: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33" name="Shape 433"/>
          <p:cNvSpPr/>
          <p:nvPr>
            <p:ph type="title"/>
          </p:nvPr>
        </p:nvSpPr>
        <p:spPr>
          <a:prstGeom prst="rect">
            <a:avLst/>
          </a:prstGeom>
        </p:spPr>
        <p:txBody>
          <a:bodyPr/>
          <a:lstStyle>
            <a:lvl1pPr>
              <a:defRPr spc="29" sz="5800"/>
            </a:lvl1pPr>
          </a:lstStyle>
          <a:p>
            <a:pPr/>
            <a:r>
              <a:t>Salaires et investissement en capital humain</a:t>
            </a:r>
          </a:p>
        </p:txBody>
      </p:sp>
      <p:pic>
        <p:nvPicPr>
          <p:cNvPr id="434" name="becker1-filtered.jpg"/>
          <p:cNvPicPr>
            <a:picLocks noChangeAspect="1"/>
          </p:cNvPicPr>
          <p:nvPr/>
        </p:nvPicPr>
        <p:blipFill>
          <a:blip r:embed="rId2">
            <a:extLst/>
          </a:blip>
          <a:stretch>
            <a:fillRect/>
          </a:stretch>
        </p:blipFill>
        <p:spPr>
          <a:xfrm>
            <a:off x="2371242" y="3896499"/>
            <a:ext cx="8153401" cy="4117332"/>
          </a:xfrm>
          <a:prstGeom prst="rect">
            <a:avLst/>
          </a:prstGeom>
          <a:ln w="12700">
            <a:miter lim="400000"/>
          </a:ln>
        </p:spPr>
      </p:pic>
      <p:pic>
        <p:nvPicPr>
          <p:cNvPr id="435" name="becker2-filtered.jpg"/>
          <p:cNvPicPr>
            <a:picLocks noChangeAspect="1"/>
          </p:cNvPicPr>
          <p:nvPr/>
        </p:nvPicPr>
        <p:blipFill>
          <a:blip r:embed="rId3">
            <a:extLst/>
          </a:blip>
          <a:stretch>
            <a:fillRect/>
          </a:stretch>
        </p:blipFill>
        <p:spPr>
          <a:xfrm>
            <a:off x="2209800" y="2387600"/>
            <a:ext cx="8471528" cy="73152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435"/>
                                        </p:tgtEl>
                                        <p:attrNameLst>
                                          <p:attrName>style.visibility</p:attrName>
                                        </p:attrNameLst>
                                      </p:cBhvr>
                                      <p:to>
                                        <p:strVal val="visible"/>
                                      </p:to>
                                    </p:set>
                                    <p:animEffect filter="box(out)" transition="in">
                                      <p:cBhvr>
                                        <p:cTn id="7" dur="1000"/>
                                        <p:tgtEl>
                                          <p:spTgt spid="4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5" grpId="1"/>
    </p:bldLst>
  </p:timing>
</p:sld>
</file>

<file path=ppt/slides/slide2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37" name="Shape 437"/>
          <p:cNvSpPr/>
          <p:nvPr>
            <p:ph type="title"/>
          </p:nvPr>
        </p:nvSpPr>
        <p:spPr>
          <a:prstGeom prst="rect">
            <a:avLst/>
          </a:prstGeom>
        </p:spPr>
        <p:txBody>
          <a:bodyPr/>
          <a:lstStyle>
            <a:lvl1pPr>
              <a:defRPr spc="29" sz="5800"/>
            </a:lvl1pPr>
          </a:lstStyle>
          <a:p>
            <a:pPr/>
            <a:r>
              <a:t>corrélation entre durée d’études et salaires moyens</a:t>
            </a:r>
          </a:p>
        </p:txBody>
      </p:sp>
      <p:pic>
        <p:nvPicPr>
          <p:cNvPr id="438" name="Image numérisée  0036.jpg"/>
          <p:cNvPicPr>
            <a:picLocks noChangeAspect="1"/>
          </p:cNvPicPr>
          <p:nvPr/>
        </p:nvPicPr>
        <p:blipFill>
          <a:blip r:embed="rId3">
            <a:extLst/>
          </a:blip>
          <a:stretch>
            <a:fillRect/>
          </a:stretch>
        </p:blipFill>
        <p:spPr>
          <a:xfrm>
            <a:off x="1072979" y="2590800"/>
            <a:ext cx="10210120" cy="67183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42" name="Shape 442"/>
          <p:cNvSpPr/>
          <p:nvPr>
            <p:ph type="title"/>
          </p:nvPr>
        </p:nvSpPr>
        <p:spPr>
          <a:xfrm>
            <a:off x="56825" y="112393"/>
            <a:ext cx="12891149" cy="1270344"/>
          </a:xfrm>
          <a:prstGeom prst="rect">
            <a:avLst/>
          </a:prstGeom>
        </p:spPr>
        <p:txBody>
          <a:bodyPr/>
          <a:lstStyle>
            <a:lvl1pPr algn="l">
              <a:defRPr spc="22" sz="4600"/>
            </a:lvl1pPr>
          </a:lstStyle>
          <a:p>
            <a:pPr/>
            <a:r>
              <a:t>Des effets différenciés sur le chômage et le salaire</a:t>
            </a:r>
          </a:p>
        </p:txBody>
      </p:sp>
      <p:sp>
        <p:nvSpPr>
          <p:cNvPr id="443" name="Shape 443"/>
          <p:cNvSpPr/>
          <p:nvPr>
            <p:ph type="body" sz="half" idx="1"/>
          </p:nvPr>
        </p:nvSpPr>
        <p:spPr>
          <a:xfrm>
            <a:off x="103773" y="1670322"/>
            <a:ext cx="3584681" cy="7719428"/>
          </a:xfrm>
          <a:prstGeom prst="rect">
            <a:avLst/>
          </a:prstGeom>
        </p:spPr>
        <p:txBody>
          <a:bodyPr/>
          <a:lstStyle/>
          <a:p>
            <a:pPr>
              <a:buBlip>
                <a:blip r:embed="rId3"/>
              </a:buBlip>
            </a:pPr>
            <a:r>
              <a:t>Enquête CEREQ génération 2004</a:t>
            </a:r>
          </a:p>
          <a:p>
            <a:pPr>
              <a:buBlip>
                <a:blip r:embed="rId3"/>
              </a:buBlip>
            </a:pPr>
            <a:r>
              <a:t>Effet sur la rémunération au dessus de Bac+2</a:t>
            </a:r>
          </a:p>
          <a:p>
            <a:pPr>
              <a:buBlip>
                <a:blip r:embed="rId3"/>
              </a:buBlip>
            </a:pPr>
            <a:r>
              <a:t>Effet sur le risque de chômage massif pour les premiers niveaux de formation</a:t>
            </a:r>
          </a:p>
        </p:txBody>
      </p:sp>
      <p:pic>
        <p:nvPicPr>
          <p:cNvPr id="444" name="droppedImage.png"/>
          <p:cNvPicPr>
            <a:picLocks noChangeAspect="1"/>
          </p:cNvPicPr>
          <p:nvPr/>
        </p:nvPicPr>
        <p:blipFill>
          <a:blip r:embed="rId4">
            <a:extLst/>
          </a:blip>
          <a:stretch>
            <a:fillRect/>
          </a:stretch>
        </p:blipFill>
        <p:spPr>
          <a:xfrm>
            <a:off x="4001734" y="1349387"/>
            <a:ext cx="8951160" cy="8361298"/>
          </a:xfrm>
          <a:prstGeom prst="rect">
            <a:avLst/>
          </a:prstGeom>
          <a:ln w="12700">
            <a:miter lim="400000"/>
          </a:ln>
        </p:spPr>
      </p:pic>
      <p:sp>
        <p:nvSpPr>
          <p:cNvPr id="445" name="Shape 445"/>
          <p:cNvSpPr/>
          <p:nvPr/>
        </p:nvSpPr>
        <p:spPr>
          <a:xfrm>
            <a:off x="5917414" y="1985437"/>
            <a:ext cx="5685826" cy="5767486"/>
          </a:xfrm>
          <a:custGeom>
            <a:avLst/>
            <a:gdLst/>
            <a:ahLst/>
            <a:cxnLst>
              <a:cxn ang="0">
                <a:pos x="wd2" y="hd2"/>
              </a:cxn>
              <a:cxn ang="5400000">
                <a:pos x="wd2" y="hd2"/>
              </a:cxn>
              <a:cxn ang="10800000">
                <a:pos x="wd2" y="hd2"/>
              </a:cxn>
              <a:cxn ang="16200000">
                <a:pos x="wd2" y="hd2"/>
              </a:cxn>
            </a:cxnLst>
            <a:rect l="0" t="0" r="r" b="b"/>
            <a:pathLst>
              <a:path w="21600" h="21482" fill="norm" stroke="1" extrusionOk="0">
                <a:moveTo>
                  <a:pt x="0" y="0"/>
                </a:moveTo>
                <a:cubicBezTo>
                  <a:pt x="0" y="0"/>
                  <a:pt x="776" y="5764"/>
                  <a:pt x="1124" y="7200"/>
                </a:cubicBezTo>
                <a:cubicBezTo>
                  <a:pt x="1561" y="9000"/>
                  <a:pt x="2151" y="12343"/>
                  <a:pt x="3675" y="14681"/>
                </a:cubicBezTo>
                <a:cubicBezTo>
                  <a:pt x="5116" y="16892"/>
                  <a:pt x="4323" y="15792"/>
                  <a:pt x="6304" y="17684"/>
                </a:cubicBezTo>
                <a:cubicBezTo>
                  <a:pt x="7626" y="18946"/>
                  <a:pt x="10654" y="19971"/>
                  <a:pt x="11741" y="20342"/>
                </a:cubicBezTo>
                <a:cubicBezTo>
                  <a:pt x="12766" y="20691"/>
                  <a:pt x="13631" y="21093"/>
                  <a:pt x="16581" y="21358"/>
                </a:cubicBezTo>
                <a:cubicBezTo>
                  <a:pt x="19270" y="21600"/>
                  <a:pt x="21600" y="21413"/>
                  <a:pt x="21600" y="21413"/>
                </a:cubicBezTo>
              </a:path>
            </a:pathLst>
          </a:custGeom>
          <a:ln w="63500">
            <a:solidFill>
              <a:srgbClr val="B1B1B1"/>
            </a:solidFill>
            <a:miter lim="400000"/>
          </a:ln>
        </p:spPr>
        <p:txBody>
          <a:bodyPr lIns="50800" tIns="50800" rIns="50800" bIns="50800" anchor="ctr"/>
          <a:lstStyle/>
          <a:p>
            <a:pPr algn="ctr" defTabSz="584200">
              <a:defRPr sz="4200">
                <a:solidFill>
                  <a:srgbClr val="F0D6AC"/>
                </a:solidFill>
                <a:latin typeface="+mn-lt"/>
                <a:ea typeface="+mn-ea"/>
                <a:cs typeface="+mn-cs"/>
                <a:sym typeface="Gill Sans"/>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49" name="Shape 449"/>
          <p:cNvSpPr/>
          <p:nvPr>
            <p:ph type="title"/>
          </p:nvPr>
        </p:nvSpPr>
        <p:spPr>
          <a:xfrm>
            <a:off x="368300" y="292100"/>
            <a:ext cx="11074400" cy="2082800"/>
          </a:xfrm>
          <a:prstGeom prst="rect">
            <a:avLst/>
          </a:prstGeom>
        </p:spPr>
        <p:txBody>
          <a:bodyPr/>
          <a:lstStyle>
            <a:lvl1pPr>
              <a:buBlip>
                <a:blip r:embed="rId3"/>
              </a:buBlip>
            </a:lvl1pPr>
          </a:lstStyle>
          <a:p>
            <a:pPr/>
            <a:r>
              <a:t>La formation bénéficie-t-elle même aux catégories les moins qualifiées ?</a:t>
            </a:r>
          </a:p>
        </p:txBody>
      </p:sp>
      <p:sp>
        <p:nvSpPr>
          <p:cNvPr id="450" name="Shape 450"/>
          <p:cNvSpPr/>
          <p:nvPr>
            <p:ph type="body" sz="half" idx="1"/>
          </p:nvPr>
        </p:nvSpPr>
        <p:spPr>
          <a:xfrm>
            <a:off x="-12129" y="7566683"/>
            <a:ext cx="13029057" cy="2082801"/>
          </a:xfrm>
          <a:prstGeom prst="rect">
            <a:avLst/>
          </a:prstGeom>
        </p:spPr>
        <p:txBody>
          <a:bodyPr/>
          <a:lstStyle/>
          <a:p>
            <a:pPr marL="348749" indent="-348749">
              <a:spcBef>
                <a:spcPts val="700"/>
              </a:spcBef>
              <a:buSzPct val="50000"/>
              <a:buBlip>
                <a:blip r:embed="rId4"/>
              </a:buBlip>
              <a:defRPr sz="3100"/>
            </a:pPr>
            <a:r>
              <a:t>Chômage et emploi des non-diplômés, selon le niveau d’arrêt des études, trois ans après la sortie du système scolaire (EDI = emploi à durée déterminée). </a:t>
            </a:r>
          </a:p>
          <a:p>
            <a:pPr marL="348749" indent="-348749">
              <a:spcBef>
                <a:spcPts val="700"/>
              </a:spcBef>
              <a:buSzPct val="50000"/>
              <a:buBlip>
                <a:blip r:embed="rId4"/>
              </a:buBlip>
              <a:defRPr sz="3100"/>
            </a:pPr>
            <a:r>
              <a:t>Cas des aides à domicile : forte progression des diplômées titulaires d’un DEAVS (diplôme d'État d’auxiliaire de vie sociale)</a:t>
            </a:r>
          </a:p>
        </p:txBody>
      </p:sp>
      <p:pic>
        <p:nvPicPr>
          <p:cNvPr id="451" name="chômage non diplômés-filtered.jpg"/>
          <p:cNvPicPr>
            <a:picLocks noChangeAspect="1"/>
          </p:cNvPicPr>
          <p:nvPr/>
        </p:nvPicPr>
        <p:blipFill>
          <a:blip r:embed="rId5">
            <a:extLst/>
          </a:blip>
          <a:stretch>
            <a:fillRect/>
          </a:stretch>
        </p:blipFill>
        <p:spPr>
          <a:xfrm>
            <a:off x="595692" y="2672510"/>
            <a:ext cx="12086791" cy="475811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p:nvPr>
        </p:nvSpPr>
        <p:spPr>
          <a:prstGeom prst="rect">
            <a:avLst/>
          </a:prstGeom>
        </p:spPr>
        <p:txBody>
          <a:bodyPr/>
          <a:lstStyle/>
          <a:p>
            <a:pPr/>
            <a:r>
              <a:t>I.B) Les imperfections du marché du travail</a:t>
            </a:r>
          </a:p>
        </p:txBody>
      </p:sp>
      <p:sp>
        <p:nvSpPr>
          <p:cNvPr id="456" name="Shape 456"/>
          <p:cNvSpPr/>
          <p:nvPr>
            <p:ph type="body" idx="1"/>
          </p:nvPr>
        </p:nvSpPr>
        <p:spPr>
          <a:xfrm>
            <a:off x="558495" y="2515324"/>
            <a:ext cx="12086129" cy="6859222"/>
          </a:xfrm>
          <a:prstGeom prst="rect">
            <a:avLst/>
          </a:prstGeom>
        </p:spPr>
        <p:txBody>
          <a:bodyPr/>
          <a:lstStyle/>
          <a:p>
            <a:pPr>
              <a:lnSpc>
                <a:spcPct val="110000"/>
              </a:lnSpc>
              <a:spcBef>
                <a:spcPts val="600"/>
              </a:spcBef>
              <a:buBlip>
                <a:blip r:embed="rId3"/>
              </a:buBlip>
            </a:pPr>
            <a:r>
              <a:t>De nombreuses imperfections sur le marché du travail :</a:t>
            </a:r>
          </a:p>
          <a:p>
            <a:pPr lvl="1">
              <a:lnSpc>
                <a:spcPct val="110000"/>
              </a:lnSpc>
              <a:spcBef>
                <a:spcPts val="600"/>
              </a:spcBef>
              <a:buBlip>
                <a:blip r:embed="rId3"/>
              </a:buBlip>
            </a:pPr>
            <a:r>
              <a:t>Différences de qualités des postes et  diversité de talents</a:t>
            </a:r>
          </a:p>
          <a:p>
            <a:pPr lvl="1">
              <a:lnSpc>
                <a:spcPct val="110000"/>
              </a:lnSpc>
              <a:spcBef>
                <a:spcPts val="600"/>
              </a:spcBef>
              <a:buBlip>
                <a:blip r:embed="rId3"/>
              </a:buBlip>
            </a:pPr>
            <a:r>
              <a:t>Imperfections de l’information et incomplétude des contrats</a:t>
            </a:r>
          </a:p>
          <a:p>
            <a:pPr>
              <a:lnSpc>
                <a:spcPct val="110000"/>
              </a:lnSpc>
              <a:spcBef>
                <a:spcPts val="600"/>
              </a:spcBef>
              <a:buBlip>
                <a:blip r:embed="rId3"/>
              </a:buBlip>
            </a:pPr>
            <a:r>
              <a:t>Des spécificités propres au marché du travail :</a:t>
            </a:r>
          </a:p>
          <a:p>
            <a:pPr lvl="1">
              <a:lnSpc>
                <a:spcPct val="110000"/>
              </a:lnSpc>
              <a:spcBef>
                <a:spcPts val="600"/>
              </a:spcBef>
              <a:buBlip>
                <a:blip r:embed="rId3"/>
              </a:buBlip>
            </a:pPr>
            <a:r>
              <a:t>La recherche d’emploi prend du temps (Job search)</a:t>
            </a:r>
          </a:p>
          <a:p>
            <a:pPr lvl="1">
              <a:lnSpc>
                <a:spcPct val="110000"/>
              </a:lnSpc>
              <a:spcBef>
                <a:spcPts val="600"/>
              </a:spcBef>
              <a:buBlip>
                <a:blip r:embed="rId3"/>
              </a:buBlip>
            </a:pPr>
            <a:r>
              <a:t>La rigidité des salaires (contrat implicite)</a:t>
            </a:r>
          </a:p>
          <a:p>
            <a:pPr lvl="1">
              <a:lnSpc>
                <a:spcPct val="110000"/>
              </a:lnSpc>
              <a:spcBef>
                <a:spcPts val="600"/>
              </a:spcBef>
              <a:buBlip>
                <a:blip r:embed="rId3"/>
              </a:buBlip>
            </a:pPr>
            <a:r>
              <a:t>Les efforts varient selon les incitations (salaire d’efficience)</a:t>
            </a:r>
          </a:p>
          <a:p>
            <a:pPr lvl="1">
              <a:lnSpc>
                <a:spcPct val="110000"/>
              </a:lnSpc>
              <a:spcBef>
                <a:spcPts val="600"/>
              </a:spcBef>
              <a:buBlip>
                <a:blip r:embed="rId3"/>
              </a:buBlip>
            </a:pPr>
            <a:r>
              <a:t>Le marché du travail est segmenté</a:t>
            </a:r>
          </a:p>
          <a:p>
            <a:pPr lvl="1">
              <a:lnSpc>
                <a:spcPct val="110000"/>
              </a:lnSpc>
              <a:spcBef>
                <a:spcPts val="600"/>
              </a:spcBef>
              <a:buBlip>
                <a:blip r:embed="rId3"/>
              </a:buBlip>
            </a:pPr>
            <a:r>
              <a:t>Les salariés insiders négocient mieux que les outsiders</a:t>
            </a:r>
          </a:p>
          <a:p>
            <a:pPr>
              <a:lnSpc>
                <a:spcPct val="110000"/>
              </a:lnSpc>
              <a:spcBef>
                <a:spcPts val="600"/>
              </a:spcBef>
              <a:buBlip>
                <a:blip r:embed="rId3"/>
              </a:buBlip>
            </a:pPr>
            <a:r>
              <a:t>Des spécificités très présentes dans les professions médicales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ph type="title"/>
          </p:nvPr>
        </p:nvSpPr>
        <p:spPr>
          <a:prstGeom prst="rect">
            <a:avLst/>
          </a:prstGeom>
        </p:spPr>
        <p:txBody>
          <a:bodyPr/>
          <a:lstStyle>
            <a:lvl1pPr>
              <a:buBlip>
                <a:blip r:embed="rId3"/>
              </a:buBlip>
            </a:lvl1pPr>
          </a:lstStyle>
          <a:p>
            <a:pPr/>
            <a:r>
              <a:t>Les effets des asymétries d’information dans le monde médical</a:t>
            </a:r>
          </a:p>
        </p:txBody>
      </p:sp>
      <p:sp>
        <p:nvSpPr>
          <p:cNvPr id="461" name="Shape 461"/>
          <p:cNvSpPr/>
          <p:nvPr>
            <p:ph type="body" idx="1"/>
          </p:nvPr>
        </p:nvSpPr>
        <p:spPr>
          <a:xfrm>
            <a:off x="291298" y="2546292"/>
            <a:ext cx="12422204" cy="6820016"/>
          </a:xfrm>
          <a:prstGeom prst="rect">
            <a:avLst/>
          </a:prstGeom>
        </p:spPr>
        <p:txBody>
          <a:bodyPr/>
          <a:lstStyle/>
          <a:p>
            <a:pPr marL="383822" indent="-383822">
              <a:buBlip>
                <a:blip r:embed="rId4"/>
              </a:buBlip>
              <a:defRPr sz="3400"/>
            </a:pPr>
            <a:r>
              <a:rPr b="1"/>
              <a:t>Kenneth Arrow</a:t>
            </a:r>
            <a:r>
              <a:t>, article fondateur (1963) de l’économie de la santé : distinction entre </a:t>
            </a:r>
            <a:r>
              <a:rPr b="1"/>
              <a:t>besoins de santé</a:t>
            </a:r>
            <a:r>
              <a:t> et </a:t>
            </a:r>
            <a:r>
              <a:rPr b="1"/>
              <a:t>demande d’un traitement</a:t>
            </a:r>
            <a:r>
              <a:t> à l’origine de nombreuses asymétries d’information :</a:t>
            </a:r>
          </a:p>
          <a:p>
            <a:pPr lvl="1" marL="828322" indent="-383822">
              <a:buBlip>
                <a:blip r:embed="rId4"/>
              </a:buBlip>
              <a:defRPr sz="3400"/>
            </a:pPr>
            <a:r>
              <a:t>le patient ne connait pas les traitements nécessaires</a:t>
            </a:r>
          </a:p>
          <a:p>
            <a:pPr lvl="1" marL="828322" indent="-383822">
              <a:buBlip>
                <a:blip r:embed="rId4"/>
              </a:buBlip>
              <a:defRPr sz="3400"/>
            </a:pPr>
            <a:r>
              <a:t>le médecin ne sait pas si le traitement sera bien suivi et si le patient ne vient pas inutilement</a:t>
            </a:r>
          </a:p>
          <a:p>
            <a:pPr lvl="1" marL="828322" indent="-383822">
              <a:buBlip>
                <a:blip r:embed="rId4"/>
              </a:buBlip>
              <a:defRPr sz="3400"/>
            </a:pPr>
            <a:r>
              <a:t>l’assureur ne sait pas si la prescription est réellement utile</a:t>
            </a:r>
          </a:p>
          <a:p>
            <a:pPr marL="383822" indent="-383822">
              <a:buBlip>
                <a:blip r:embed="rId4"/>
              </a:buBlip>
              <a:defRPr sz="3400"/>
            </a:pPr>
            <a:r>
              <a:t>Risques de non réalisation des transactions :</a:t>
            </a:r>
          </a:p>
          <a:p>
            <a:pPr lvl="1" marL="828322" indent="-383822">
              <a:buBlip>
                <a:blip r:embed="rId4"/>
              </a:buBlip>
              <a:defRPr sz="3400"/>
            </a:pPr>
            <a:r>
              <a:rPr b="1"/>
              <a:t>sélection adverse</a:t>
            </a:r>
            <a:r>
              <a:t> = risque ex ante</a:t>
            </a:r>
          </a:p>
          <a:p>
            <a:pPr lvl="1" marL="828322" indent="-383822">
              <a:buBlip>
                <a:blip r:embed="rId4"/>
              </a:buBlip>
              <a:defRPr sz="3400"/>
            </a:pPr>
            <a:r>
              <a:rPr b="1"/>
              <a:t>aléa moral </a:t>
            </a:r>
            <a:r>
              <a:t>= risque ex post</a:t>
            </a:r>
          </a:p>
          <a:p>
            <a:pPr marL="383822" indent="-383822">
              <a:buBlip>
                <a:blip r:embed="rId4"/>
              </a:buBlip>
              <a:defRPr sz="3400"/>
            </a:pPr>
            <a:r>
              <a:t>Selon Arrow le recours au seul marché ne peut pas apporter le niveau de soin souhaité.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xfrm>
            <a:off x="480742" y="343620"/>
            <a:ext cx="11416358" cy="3166281"/>
          </a:xfrm>
          <a:prstGeom prst="rect">
            <a:avLst/>
          </a:prstGeom>
        </p:spPr>
        <p:txBody>
          <a:bodyPr/>
          <a:lstStyle/>
          <a:p>
            <a:pPr/>
            <a:r>
              <a:t>I. le marché du travail : que faire du modèle de base ?</a:t>
            </a:r>
          </a:p>
        </p:txBody>
      </p:sp>
      <p:sp>
        <p:nvSpPr>
          <p:cNvPr id="334" name="Shape 334"/>
          <p:cNvSpPr/>
          <p:nvPr>
            <p:ph type="body" idx="1"/>
          </p:nvPr>
        </p:nvSpPr>
        <p:spPr>
          <a:xfrm>
            <a:off x="395292" y="4201953"/>
            <a:ext cx="12214216" cy="5312433"/>
          </a:xfrm>
          <a:prstGeom prst="rect">
            <a:avLst/>
          </a:prstGeom>
        </p:spPr>
        <p:txBody>
          <a:bodyPr/>
          <a:lstStyle/>
          <a:p>
            <a:pPr>
              <a:buBlip>
                <a:blip r:embed="rId3"/>
              </a:buBlip>
            </a:pPr>
            <a:r>
              <a:t>Une approche souvent critiquée :</a:t>
            </a:r>
          </a:p>
          <a:p>
            <a:pPr lvl="1">
              <a:buBlip>
                <a:blip r:embed="rId3"/>
              </a:buBlip>
            </a:pPr>
            <a:r>
              <a:t>Un modèle irréaliste ?</a:t>
            </a:r>
          </a:p>
          <a:p>
            <a:pPr lvl="1">
              <a:buBlip>
                <a:blip r:embed="rId3"/>
              </a:buBlip>
            </a:pPr>
            <a:r>
              <a:t>Un modèle libéral ?</a:t>
            </a:r>
          </a:p>
          <a:p>
            <a:pPr>
              <a:buBlip>
                <a:blip r:embed="rId3"/>
              </a:buBlip>
            </a:pPr>
            <a:r>
              <a:t>La microéconomie aujourd’hui :</a:t>
            </a:r>
          </a:p>
          <a:p>
            <a:pPr lvl="1">
              <a:buBlip>
                <a:blip r:embed="rId3"/>
              </a:buBlip>
            </a:pPr>
            <a:r>
              <a:t>les modèles théoriques au service d’une approche empirique</a:t>
            </a:r>
          </a:p>
          <a:p>
            <a:pPr lvl="1">
              <a:buBlip>
                <a:blip r:embed="rId3"/>
              </a:buBlip>
            </a:pPr>
            <a:r>
              <a:t>méthodes expérimentales : évaluer les politiques publiques</a:t>
            </a:r>
          </a:p>
          <a:p>
            <a:pPr lvl="1">
              <a:buBlip>
                <a:blip r:embed="rId3"/>
              </a:buBlip>
            </a:pPr>
            <a:r>
              <a:t>Renouvellement théorique : les imperfections de marché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ph type="body" idx="1"/>
          </p:nvPr>
        </p:nvSpPr>
        <p:spPr>
          <a:xfrm>
            <a:off x="387560" y="383898"/>
            <a:ext cx="12229680" cy="8985804"/>
          </a:xfrm>
          <a:prstGeom prst="rect">
            <a:avLst/>
          </a:prstGeom>
        </p:spPr>
        <p:txBody>
          <a:bodyPr/>
          <a:lstStyle/>
          <a:p>
            <a:pPr>
              <a:buBlip>
                <a:blip r:embed="rId2"/>
              </a:buBlip>
            </a:pPr>
            <a:r>
              <a:t>Conséquences pour la rémunération des médecins :</a:t>
            </a:r>
          </a:p>
          <a:p>
            <a:pPr lvl="1">
              <a:buBlip>
                <a:blip r:embed="rId2"/>
              </a:buBlip>
            </a:pPr>
            <a:r>
              <a:t>Un prix réglementé pour éviter l’exclusion du marché</a:t>
            </a:r>
          </a:p>
          <a:p>
            <a:pPr lvl="1">
              <a:buBlip>
                <a:blip r:embed="rId2"/>
              </a:buBlip>
            </a:pPr>
            <a:r>
              <a:t>des mécanismes institutionnels pour garantir la qualité de la prestation et l’éthique médicale sont nécessaires.</a:t>
            </a:r>
          </a:p>
          <a:p>
            <a:pPr lvl="1">
              <a:buBlip>
                <a:blip r:embed="rId2"/>
              </a:buBlip>
            </a:pPr>
            <a:r>
              <a:t>Les règles de rémunérations jouent un rôle incitatif en présence d’asymétries d’information</a:t>
            </a:r>
          </a:p>
          <a:p>
            <a:pPr>
              <a:buBlip>
                <a:blip r:embed="rId2"/>
              </a:buBlip>
            </a:pPr>
            <a:r>
              <a:t>Trois principaux modes de rémunération :</a:t>
            </a:r>
          </a:p>
          <a:p>
            <a:pPr lvl="1">
              <a:buBlip>
                <a:blip r:embed="rId2"/>
              </a:buBlip>
            </a:pPr>
            <a:r>
              <a:rPr b="1">
                <a:solidFill>
                  <a:srgbClr val="00D5FF"/>
                </a:solidFill>
              </a:rPr>
              <a:t>rémunération fixe</a:t>
            </a:r>
            <a:r>
              <a:rPr b="1"/>
              <a:t> </a:t>
            </a:r>
            <a:r>
              <a:t>(salariat) : paiement forfaitaire pour un temps de travail donné, indépendamment de l’intensité de l’activité pendant ce temps de travail</a:t>
            </a:r>
          </a:p>
          <a:p>
            <a:pPr lvl="1">
              <a:buBlip>
                <a:blip r:embed="rId2"/>
              </a:buBlip>
            </a:pPr>
            <a:r>
              <a:rPr b="1">
                <a:solidFill>
                  <a:srgbClr val="00D5FF"/>
                </a:solidFill>
              </a:rPr>
              <a:t>paiement à l’acte</a:t>
            </a:r>
            <a:r>
              <a:t> à chaque consultation du médecin </a:t>
            </a:r>
          </a:p>
          <a:p>
            <a:pPr lvl="1">
              <a:buBlip>
                <a:blip r:embed="rId2"/>
              </a:buBlip>
            </a:pPr>
            <a:r>
              <a:rPr b="1">
                <a:solidFill>
                  <a:srgbClr val="00D5FF"/>
                </a:solidFill>
              </a:rPr>
              <a:t>capitation</a:t>
            </a:r>
            <a:r>
              <a:t> : somme forfaitaire par patient inscrit à son cabinet, indépendamment du volume de soins</a:t>
            </a:r>
          </a:p>
          <a:p>
            <a:pPr>
              <a:buBlip>
                <a:blip r:embed="rId2"/>
              </a:buBlip>
            </a:pPr>
            <a:r>
              <a:t>Quels avantages et inconvénients respectifs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ph type="title"/>
          </p:nvPr>
        </p:nvSpPr>
        <p:spPr>
          <a:xfrm>
            <a:off x="-201808" y="55834"/>
            <a:ext cx="13408416" cy="1155701"/>
          </a:xfrm>
          <a:prstGeom prst="rect">
            <a:avLst/>
          </a:prstGeom>
        </p:spPr>
        <p:txBody>
          <a:bodyPr/>
          <a:lstStyle>
            <a:lvl1pPr>
              <a:defRPr spc="19" sz="4000"/>
            </a:lvl1pPr>
          </a:lstStyle>
          <a:p>
            <a:pPr/>
            <a:r>
              <a:t>comparaison des trois modes de rémunération des médecins</a:t>
            </a:r>
          </a:p>
        </p:txBody>
      </p:sp>
      <p:pic>
        <p:nvPicPr>
          <p:cNvPr id="468" name="médecins1.jpg"/>
          <p:cNvPicPr>
            <a:picLocks noChangeAspect="1"/>
          </p:cNvPicPr>
          <p:nvPr/>
        </p:nvPicPr>
        <p:blipFill>
          <a:blip r:embed="rId3">
            <a:extLst/>
          </a:blip>
          <a:stretch>
            <a:fillRect/>
          </a:stretch>
        </p:blipFill>
        <p:spPr>
          <a:xfrm>
            <a:off x="4267" y="1210013"/>
            <a:ext cx="12996266" cy="8352547"/>
          </a:xfrm>
          <a:prstGeom prst="rect">
            <a:avLst/>
          </a:prstGeom>
          <a:ln w="12700">
            <a:miter lim="400000"/>
          </a:ln>
        </p:spPr>
      </p:pic>
      <p:pic>
        <p:nvPicPr>
          <p:cNvPr id="469" name="médecins 2.jpg"/>
          <p:cNvPicPr>
            <a:picLocks noChangeAspect="1"/>
          </p:cNvPicPr>
          <p:nvPr/>
        </p:nvPicPr>
        <p:blipFill>
          <a:blip r:embed="rId4">
            <a:extLst/>
          </a:blip>
          <a:stretch>
            <a:fillRect/>
          </a:stretch>
        </p:blipFill>
        <p:spPr>
          <a:xfrm>
            <a:off x="-1" y="1936125"/>
            <a:ext cx="13004801" cy="741021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469"/>
                                        </p:tgtEl>
                                        <p:attrNameLst>
                                          <p:attrName>style.visibility</p:attrName>
                                        </p:attrNameLst>
                                      </p:cBhvr>
                                      <p:to>
                                        <p:strVal val="visible"/>
                                      </p:to>
                                    </p:set>
                                    <p:animEffect filter="box(out)" transition="in">
                                      <p:cBhvr>
                                        <p:cTn id="7" dur="10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9"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title"/>
          </p:nvPr>
        </p:nvSpPr>
        <p:spPr>
          <a:xfrm>
            <a:off x="155135" y="190500"/>
            <a:ext cx="12694530" cy="1783178"/>
          </a:xfrm>
          <a:prstGeom prst="rect">
            <a:avLst/>
          </a:prstGeom>
        </p:spPr>
        <p:txBody>
          <a:bodyPr/>
          <a:lstStyle/>
          <a:p>
            <a:pPr/>
            <a:r>
              <a:t>Comparaisons internationales des  rémunérations des médecins spécialistes / généralistes en 2013</a:t>
            </a:r>
          </a:p>
        </p:txBody>
      </p:sp>
      <p:sp>
        <p:nvSpPr>
          <p:cNvPr id="474" name="Shape 474"/>
          <p:cNvSpPr/>
          <p:nvPr>
            <p:ph type="body" sz="quarter" idx="1"/>
          </p:nvPr>
        </p:nvSpPr>
        <p:spPr>
          <a:xfrm>
            <a:off x="8597900" y="6739694"/>
            <a:ext cx="4394200" cy="2836107"/>
          </a:xfrm>
          <a:prstGeom prst="rect">
            <a:avLst/>
          </a:prstGeom>
        </p:spPr>
        <p:txBody>
          <a:bodyPr/>
          <a:lstStyle/>
          <a:p>
            <a:pPr>
              <a:buBlip>
                <a:blip r:embed="rId2"/>
              </a:buBlip>
            </a:pPr>
          </a:p>
        </p:txBody>
      </p:sp>
      <p:pic>
        <p:nvPicPr>
          <p:cNvPr id="475" name="rémunération médecins comp.jpg"/>
          <p:cNvPicPr>
            <a:picLocks noChangeAspect="1"/>
          </p:cNvPicPr>
          <p:nvPr/>
        </p:nvPicPr>
        <p:blipFill>
          <a:blip r:embed="rId3">
            <a:extLst/>
          </a:blip>
          <a:stretch>
            <a:fillRect/>
          </a:stretch>
        </p:blipFill>
        <p:spPr>
          <a:xfrm>
            <a:off x="0" y="1980797"/>
            <a:ext cx="13004800" cy="754265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ph type="title"/>
          </p:nvPr>
        </p:nvSpPr>
        <p:spPr>
          <a:xfrm>
            <a:off x="375241" y="168112"/>
            <a:ext cx="12605702" cy="2082801"/>
          </a:xfrm>
          <a:prstGeom prst="rect">
            <a:avLst/>
          </a:prstGeom>
        </p:spPr>
        <p:txBody>
          <a:bodyPr/>
          <a:lstStyle/>
          <a:p>
            <a:pPr>
              <a:buBlip>
                <a:blip r:embed="rId3"/>
              </a:buBlip>
            </a:pPr>
            <a:r>
              <a:t>Différenciation des produits et rémunération : </a:t>
            </a:r>
            <a:br/>
            <a:r>
              <a:t>l’exemple de la localisation des médecins</a:t>
            </a:r>
          </a:p>
        </p:txBody>
      </p:sp>
      <p:sp>
        <p:nvSpPr>
          <p:cNvPr id="478" name="Shape 478"/>
          <p:cNvSpPr/>
          <p:nvPr>
            <p:ph type="body" idx="1"/>
          </p:nvPr>
        </p:nvSpPr>
        <p:spPr>
          <a:xfrm>
            <a:off x="421960" y="2552585"/>
            <a:ext cx="12160880" cy="6807430"/>
          </a:xfrm>
          <a:prstGeom prst="rect">
            <a:avLst/>
          </a:prstGeom>
        </p:spPr>
        <p:txBody>
          <a:bodyPr/>
          <a:lstStyle/>
          <a:p>
            <a:pPr marL="395111" indent="-395111">
              <a:buBlip>
                <a:blip r:embed="rId4"/>
              </a:buBlip>
              <a:defRPr sz="3500"/>
            </a:pPr>
            <a:r>
              <a:t>Différences considérables de rémunération des médecins généralistes : </a:t>
            </a:r>
          </a:p>
          <a:p>
            <a:pPr lvl="1" marL="839611" indent="-395111">
              <a:buBlip>
                <a:blip r:embed="rId4"/>
              </a:buBlip>
              <a:defRPr sz="3500"/>
            </a:pPr>
            <a:r>
              <a:t>rôle des préférences individuelles et de l’âge (préférence pour le loisir) : effet de la féminisation par ex. </a:t>
            </a:r>
          </a:p>
          <a:p>
            <a:pPr lvl="1" marL="839611" indent="-395111">
              <a:buBlip>
                <a:blip r:embed="rId4"/>
              </a:buBlip>
              <a:defRPr sz="3500"/>
            </a:pPr>
            <a:r>
              <a:t>rôle de la localisation</a:t>
            </a:r>
          </a:p>
          <a:p>
            <a:pPr marL="395111" indent="-395111">
              <a:buBlip>
                <a:blip r:embed="rId4"/>
              </a:buBlip>
              <a:defRPr sz="3500"/>
            </a:pPr>
            <a:r>
              <a:t>Principes de l’économie géographique :</a:t>
            </a:r>
          </a:p>
          <a:p>
            <a:pPr lvl="1" marL="839611" indent="-395111">
              <a:buBlip>
                <a:blip r:embed="rId4"/>
              </a:buBlip>
              <a:defRPr sz="3500"/>
            </a:pPr>
            <a:r>
              <a:rPr b="1"/>
              <a:t>règle de Hotelling</a:t>
            </a:r>
            <a:r>
              <a:t>, selon la structure des coûts (comme les transports), une activité a soit intérêt à la concentration, soit à maximiser les distances.</a:t>
            </a:r>
          </a:p>
          <a:p>
            <a:pPr lvl="1" marL="839611" indent="-395111">
              <a:buBlip>
                <a:blip r:embed="rId4"/>
              </a:buBlip>
              <a:defRPr sz="3500"/>
            </a:pPr>
            <a:r>
              <a:t>En pratique, une grande inégalité de densité médicale due à l’</a:t>
            </a:r>
            <a:r>
              <a:rPr b="1"/>
              <a:t>aménité</a:t>
            </a:r>
            <a:r>
              <a:t> des médecins pour certaines régions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title"/>
          </p:nvPr>
        </p:nvSpPr>
        <p:spPr>
          <a:prstGeom prst="rect">
            <a:avLst/>
          </a:prstGeom>
        </p:spPr>
        <p:txBody>
          <a:bodyPr/>
          <a:lstStyle/>
          <a:p>
            <a:pPr/>
          </a:p>
        </p:txBody>
      </p:sp>
      <p:sp>
        <p:nvSpPr>
          <p:cNvPr id="483" name="Shape 483"/>
          <p:cNvSpPr/>
          <p:nvPr>
            <p:ph type="body" sz="half" idx="1"/>
          </p:nvPr>
        </p:nvSpPr>
        <p:spPr>
          <a:prstGeom prst="rect">
            <a:avLst/>
          </a:prstGeom>
        </p:spPr>
        <p:txBody>
          <a:bodyPr/>
          <a:lstStyle/>
          <a:p>
            <a:pPr>
              <a:buBlip>
                <a:blip r:embed="rId2"/>
              </a:buBlip>
            </a:pPr>
          </a:p>
        </p:txBody>
      </p:sp>
      <p:pic>
        <p:nvPicPr>
          <p:cNvPr id="484" name="densité.jpg"/>
          <p:cNvPicPr>
            <a:picLocks noChangeAspect="1"/>
          </p:cNvPicPr>
          <p:nvPr/>
        </p:nvPicPr>
        <p:blipFill>
          <a:blip r:embed="rId3">
            <a:extLst/>
          </a:blip>
          <a:stretch>
            <a:fillRect/>
          </a:stretch>
        </p:blipFill>
        <p:spPr>
          <a:xfrm>
            <a:off x="1508036" y="0"/>
            <a:ext cx="9988728" cy="97536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invX="1"/>
      </p:transition>
    </mc:Choice>
    <mc:Choice xmlns:p14="http://schemas.microsoft.com/office/powerpoint/2010/main" Requires="p14">
      <p:transition spd="med" advClick="1" p14:dur="899">
        <p:wipe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ph type="title"/>
          </p:nvPr>
        </p:nvSpPr>
        <p:spPr>
          <a:xfrm>
            <a:off x="330200" y="190500"/>
            <a:ext cx="12463289" cy="1379910"/>
          </a:xfrm>
          <a:prstGeom prst="rect">
            <a:avLst/>
          </a:prstGeom>
        </p:spPr>
        <p:txBody>
          <a:bodyPr/>
          <a:lstStyle>
            <a:lvl1pPr algn="l">
              <a:defRPr spc="21" sz="4300"/>
            </a:lvl1pPr>
          </a:lstStyle>
          <a:p>
            <a:pPr/>
            <a:r>
              <a:t>Les médecins préfèrent le soleil : corrélation ou causalité ? </a:t>
            </a:r>
          </a:p>
        </p:txBody>
      </p:sp>
      <p:pic>
        <p:nvPicPr>
          <p:cNvPr id="487" name="pasted-image.pdf"/>
          <p:cNvPicPr>
            <a:picLocks noChangeAspect="1"/>
          </p:cNvPicPr>
          <p:nvPr/>
        </p:nvPicPr>
        <p:blipFill>
          <a:blip r:embed="rId3">
            <a:extLst/>
          </a:blip>
          <a:stretch>
            <a:fillRect/>
          </a:stretch>
        </p:blipFill>
        <p:spPr>
          <a:xfrm>
            <a:off x="55193" y="1822551"/>
            <a:ext cx="12894414" cy="938530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1" name="Shape 491"/>
          <p:cNvSpPr/>
          <p:nvPr>
            <p:ph type="body" sz="half" idx="1"/>
          </p:nvPr>
        </p:nvSpPr>
        <p:spPr>
          <a:xfrm>
            <a:off x="9156032" y="145058"/>
            <a:ext cx="3750192" cy="9240938"/>
          </a:xfrm>
          <a:prstGeom prst="rect">
            <a:avLst/>
          </a:prstGeom>
        </p:spPr>
        <p:txBody>
          <a:bodyPr/>
          <a:lstStyle/>
          <a:p>
            <a:pPr marL="0" indent="0">
              <a:buSzTx/>
              <a:buNone/>
              <a:defRPr sz="2800"/>
            </a:pPr>
            <a:r>
              <a:t>Choix « toute chose égale par ailleurs » de la région d’installation par rapport à la Picardie (coeff. 0 de réf)</a:t>
            </a:r>
          </a:p>
          <a:p>
            <a:pPr marL="0" indent="0">
              <a:buSzTx/>
              <a:buNone/>
              <a:defRPr sz="2800"/>
            </a:pPr>
          </a:p>
          <a:p>
            <a:pPr marL="0" indent="0">
              <a:buSzTx/>
              <a:buNone/>
              <a:defRPr sz="2800"/>
            </a:pPr>
            <a:r>
              <a:t>Source :  </a:t>
            </a:r>
          </a:p>
          <a:p>
            <a:pPr marL="0" indent="0">
              <a:buSzTx/>
              <a:buNone/>
              <a:defRPr sz="2800"/>
            </a:pPr>
            <a:r>
              <a:t>Eric Delattre et Anne-Laure Samson  « Stratégies de localisation</a:t>
            </a:r>
            <a:br/>
            <a:r>
              <a:t>des médecins généralistes français : mécanismes économiques</a:t>
            </a:r>
            <a:br/>
            <a:r>
              <a:t>ou hédonistes ? », Insee et Statistiques, N° 455-456, 2012.</a:t>
            </a:r>
            <a:br/>
          </a:p>
        </p:txBody>
      </p:sp>
      <p:pic>
        <p:nvPicPr>
          <p:cNvPr id="492" name="pasted-image.pdf"/>
          <p:cNvPicPr>
            <a:picLocks noChangeAspect="1"/>
          </p:cNvPicPr>
          <p:nvPr/>
        </p:nvPicPr>
        <p:blipFill>
          <a:blip r:embed="rId3">
            <a:extLst/>
          </a:blip>
          <a:stretch>
            <a:fillRect/>
          </a:stretch>
        </p:blipFill>
        <p:spPr>
          <a:xfrm>
            <a:off x="29084" y="929018"/>
            <a:ext cx="9479532" cy="835603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title"/>
          </p:nvPr>
        </p:nvSpPr>
        <p:spPr>
          <a:xfrm>
            <a:off x="482600" y="304800"/>
            <a:ext cx="12385971" cy="2082800"/>
          </a:xfrm>
          <a:prstGeom prst="rect">
            <a:avLst/>
          </a:prstGeom>
        </p:spPr>
        <p:txBody>
          <a:bodyPr/>
          <a:lstStyle>
            <a:lvl1pPr>
              <a:buBlip>
                <a:blip r:embed="rId2"/>
              </a:buBlip>
            </a:lvl1pPr>
          </a:lstStyle>
          <a:p>
            <a:pPr/>
            <a:r>
              <a:t>Relation d’agence et incitations : comment réduire les asymétries d’information ?</a:t>
            </a:r>
          </a:p>
        </p:txBody>
      </p:sp>
      <p:sp>
        <p:nvSpPr>
          <p:cNvPr id="497" name="Shape 497"/>
          <p:cNvSpPr/>
          <p:nvPr>
            <p:ph type="body" idx="1"/>
          </p:nvPr>
        </p:nvSpPr>
        <p:spPr>
          <a:xfrm>
            <a:off x="569313" y="2390371"/>
            <a:ext cx="11866174" cy="7131858"/>
          </a:xfrm>
          <a:prstGeom prst="rect">
            <a:avLst/>
          </a:prstGeom>
        </p:spPr>
        <p:txBody>
          <a:bodyPr/>
          <a:lstStyle/>
          <a:p>
            <a:pPr marL="383822" indent="-383822">
              <a:buBlip>
                <a:blip r:embed="rId3"/>
              </a:buBlip>
              <a:defRPr sz="3400"/>
            </a:pPr>
            <a:r>
              <a:t>Exemple du salaire d’efficience</a:t>
            </a:r>
          </a:p>
          <a:p>
            <a:pPr marL="383822" indent="-383822">
              <a:buBlip>
                <a:blip r:embed="rId3"/>
              </a:buBlip>
              <a:defRPr sz="3400"/>
            </a:pPr>
            <a:r>
              <a:rPr b="1"/>
              <a:t>Relation d’agence</a:t>
            </a:r>
            <a:r>
              <a:t> entre un </a:t>
            </a:r>
            <a:r>
              <a:rPr b="1"/>
              <a:t>principal</a:t>
            </a:r>
            <a:r>
              <a:t> (l’assurance sociale) et un </a:t>
            </a:r>
            <a:r>
              <a:rPr b="1"/>
              <a:t>agent mandaté</a:t>
            </a:r>
            <a:r>
              <a:t> (le médecin)</a:t>
            </a:r>
          </a:p>
          <a:p>
            <a:pPr marL="383822" indent="-383822">
              <a:buBlip>
                <a:blip r:embed="rId3"/>
              </a:buBlip>
              <a:defRPr sz="3400"/>
            </a:pPr>
            <a:r>
              <a:t>Réforme de la </a:t>
            </a:r>
            <a:r>
              <a:rPr>
                <a:solidFill>
                  <a:srgbClr val="9EFCFF"/>
                </a:solidFill>
              </a:rPr>
              <a:t>rémunération des médecins généralistes </a:t>
            </a:r>
            <a:r>
              <a:t>:</a:t>
            </a:r>
          </a:p>
          <a:p>
            <a:pPr lvl="1" marL="828322" indent="-383822">
              <a:buBlip>
                <a:blip r:embed="rId3"/>
              </a:buBlip>
              <a:defRPr sz="3400"/>
            </a:pPr>
            <a:r>
              <a:t>Depuis 2011, nouvelle " convention médicale " qui régit les relations entre médecins et sécurité sociale institue une prime annuelle de performance.</a:t>
            </a:r>
          </a:p>
          <a:p>
            <a:pPr lvl="1" marL="828322" indent="-383822">
              <a:buBlip>
                <a:blip r:embed="rId3"/>
              </a:buBlip>
              <a:defRPr sz="3400"/>
            </a:pPr>
            <a:r>
              <a:t>1300 points attribués selon une série de critères d’évaluation de la qualité des soins prodigués (ex nombre de vaccination selon l’âge des patients), qui déterminent la prime annuelle</a:t>
            </a:r>
          </a:p>
          <a:p>
            <a:pPr lvl="1" marL="828322" indent="-383822">
              <a:buBlip>
                <a:blip r:embed="rId3"/>
              </a:buBlip>
              <a:defRPr sz="3400"/>
            </a:pPr>
            <a:r>
              <a:t>une rémunération mixte à l’acte + forfait serait plus efficace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invX="1"/>
      </p:transition>
    </mc:Choice>
    <mc:Choice xmlns:p14="http://schemas.microsoft.com/office/powerpoint/2010/main" Requires="p14">
      <p:transition spd="med" advClick="1" p14:dur="899">
        <p:wipe dir="l"/>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99" name="Shape 499"/>
          <p:cNvSpPr/>
          <p:nvPr>
            <p:ph type="title"/>
          </p:nvPr>
        </p:nvSpPr>
        <p:spPr>
          <a:prstGeom prst="rect">
            <a:avLst/>
          </a:prstGeom>
        </p:spPr>
        <p:txBody>
          <a:bodyPr/>
          <a:lstStyle>
            <a:lvl1pPr>
              <a:buBlip>
                <a:blip r:embed="rId4"/>
              </a:buBlip>
            </a:lvl1pPr>
          </a:lstStyle>
          <a:p>
            <a:pPr/>
            <a:r>
              <a:t>les hauts revenus dans la santé : rente de situation ou incitations ?</a:t>
            </a:r>
          </a:p>
        </p:txBody>
      </p:sp>
      <p:sp>
        <p:nvSpPr>
          <p:cNvPr id="500" name="Shape 500"/>
          <p:cNvSpPr/>
          <p:nvPr>
            <p:ph type="body" idx="1"/>
          </p:nvPr>
        </p:nvSpPr>
        <p:spPr>
          <a:xfrm>
            <a:off x="207852" y="2633667"/>
            <a:ext cx="12589097" cy="6624824"/>
          </a:xfrm>
          <a:prstGeom prst="rect">
            <a:avLst/>
          </a:prstGeom>
        </p:spPr>
        <p:txBody>
          <a:bodyPr/>
          <a:lstStyle/>
          <a:p>
            <a:pPr marL="383822" indent="-383822">
              <a:buBlip>
                <a:blip r:embed="rId5"/>
              </a:buBlip>
              <a:defRPr sz="3400"/>
            </a:pPr>
            <a:r>
              <a:t>Les plus hauts écarts de revenus ne s’expliquent pas par des différences de productivité.</a:t>
            </a:r>
          </a:p>
          <a:p>
            <a:pPr lvl="2" marL="1272822" indent="-383822">
              <a:buBlip>
                <a:blip r:embed="rId5"/>
              </a:buBlip>
              <a:defRPr sz="3400"/>
            </a:pPr>
            <a:r>
              <a:t>exemple dans la santé : les consultations privées à l’hôpital</a:t>
            </a:r>
          </a:p>
          <a:p>
            <a:pPr marL="383822" indent="-383822">
              <a:buBlip>
                <a:blip r:embed="rId5"/>
              </a:buBlip>
              <a:defRPr sz="3400"/>
            </a:pPr>
            <a:r>
              <a:t>Une explication possible : théorie des superstars de Rosen (1981) : </a:t>
            </a:r>
          </a:p>
          <a:p>
            <a:pPr lvl="1" marL="828322" indent="-383822">
              <a:buBlip>
                <a:blip r:embed="rId5"/>
              </a:buBlip>
              <a:defRPr sz="3400"/>
            </a:pPr>
            <a:r>
              <a:t>L’imparfaite substitution entre les offreurs favorise l’écart des rémunérations, même si les écarts de talents sont faibles : faut-il payer le meilleur buteur 6 M € par an ou un bon buteur, marquant ?</a:t>
            </a:r>
          </a:p>
          <a:p>
            <a:pPr lvl="1" marL="828322" indent="-383822">
              <a:buBlip>
                <a:blip r:embed="rId5"/>
              </a:buBlip>
              <a:defRPr sz="3400"/>
            </a:pPr>
            <a:r>
              <a:t>L’effet est multiplié par la taille du marché et son accroissement : cas d’un sport de diffusion mondiale par exemple (coût de production fixes, rente reversée aux vedettes)</a:t>
            </a:r>
          </a:p>
          <a:p>
            <a:pPr marL="383822" indent="-383822">
              <a:buBlip>
                <a:blip r:embed="rId5"/>
              </a:buBlip>
              <a:defRPr sz="3400"/>
            </a:pPr>
            <a:r>
              <a:t>Faut-il se faire opérer par « le meilleur spécialiste » ?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invX="1"/>
      </p:transition>
    </mc:Choice>
    <mc:Choice xmlns:p14="http://schemas.microsoft.com/office/powerpoint/2010/main" Requires="p14">
      <p:transition spd="med" advClick="1" p14:dur="899">
        <p:wipe dir="l"/>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4" name="Shape 504"/>
          <p:cNvSpPr/>
          <p:nvPr>
            <p:ph type="title"/>
          </p:nvPr>
        </p:nvSpPr>
        <p:spPr>
          <a:prstGeom prst="rect">
            <a:avLst/>
          </a:prstGeom>
        </p:spPr>
        <p:txBody>
          <a:bodyPr/>
          <a:lstStyle/>
          <a:p>
            <a:pPr/>
            <a:r>
              <a:t>I.C) La régulation publique du marché du travail</a:t>
            </a:r>
          </a:p>
        </p:txBody>
      </p:sp>
      <p:sp>
        <p:nvSpPr>
          <p:cNvPr id="505" name="Shape 505"/>
          <p:cNvSpPr/>
          <p:nvPr>
            <p:ph type="body" idx="1"/>
          </p:nvPr>
        </p:nvSpPr>
        <p:spPr>
          <a:xfrm>
            <a:off x="368452" y="2481648"/>
            <a:ext cx="12267896" cy="6949304"/>
          </a:xfrm>
          <a:prstGeom prst="rect">
            <a:avLst/>
          </a:prstGeom>
        </p:spPr>
        <p:txBody>
          <a:bodyPr/>
          <a:lstStyle/>
          <a:p>
            <a:pPr marL="383822" indent="-383822">
              <a:spcBef>
                <a:spcPts val="700"/>
              </a:spcBef>
              <a:buBlip>
                <a:blip r:embed="rId2"/>
              </a:buBlip>
              <a:defRPr sz="3400"/>
            </a:pPr>
            <a:r>
              <a:t>En pratique, pas de marché du travail non régulé. </a:t>
            </a:r>
          </a:p>
          <a:p>
            <a:pPr marL="383822" indent="-383822">
              <a:spcBef>
                <a:spcPts val="700"/>
              </a:spcBef>
              <a:buBlip>
                <a:blip r:embed="rId2"/>
              </a:buBlip>
              <a:defRPr sz="3400"/>
            </a:pPr>
            <a:r>
              <a:t>Les raisons de l’intervention publique :</a:t>
            </a:r>
          </a:p>
          <a:p>
            <a:pPr lvl="1" marL="828322" indent="-383822">
              <a:spcBef>
                <a:spcPts val="700"/>
              </a:spcBef>
              <a:buBlip>
                <a:blip r:embed="rId2"/>
              </a:buBlip>
              <a:defRPr sz="3400"/>
            </a:pPr>
            <a:r>
              <a:t>réduire l’impact négatif des imperfections sur le </a:t>
            </a:r>
            <a:r>
              <a:rPr>
                <a:solidFill>
                  <a:srgbClr val="9EFCFF"/>
                </a:solidFill>
              </a:rPr>
              <a:t>bien-être</a:t>
            </a:r>
          </a:p>
          <a:p>
            <a:pPr lvl="1" marL="828322" indent="-383822">
              <a:spcBef>
                <a:spcPts val="700"/>
              </a:spcBef>
              <a:buBlip>
                <a:blip r:embed="rId2"/>
              </a:buBlip>
              <a:defRPr sz="3400"/>
            </a:pPr>
            <a:r>
              <a:t>prendre en compte les </a:t>
            </a:r>
            <a:r>
              <a:rPr>
                <a:solidFill>
                  <a:srgbClr val="9EFCFF"/>
                </a:solidFill>
              </a:rPr>
              <a:t>externalités</a:t>
            </a:r>
          </a:p>
          <a:p>
            <a:pPr lvl="1" marL="828322" indent="-383822">
              <a:spcBef>
                <a:spcPts val="700"/>
              </a:spcBef>
              <a:buBlip>
                <a:blip r:embed="rId2"/>
              </a:buBlip>
              <a:defRPr sz="3400"/>
            </a:pPr>
            <a:r>
              <a:t>permettre l’accès à des biens essentiels : les </a:t>
            </a:r>
            <a:r>
              <a:rPr>
                <a:solidFill>
                  <a:srgbClr val="9EFCFF"/>
                </a:solidFill>
              </a:rPr>
              <a:t>biens tutélaires</a:t>
            </a:r>
          </a:p>
          <a:p>
            <a:pPr lvl="1" marL="828322" indent="-383822">
              <a:spcBef>
                <a:spcPts val="700"/>
              </a:spcBef>
              <a:buBlip>
                <a:blip r:embed="rId2"/>
              </a:buBlip>
              <a:defRPr sz="3400"/>
            </a:pPr>
            <a:r>
              <a:t>choix collectif de réduire les inégalités</a:t>
            </a:r>
          </a:p>
          <a:p>
            <a:pPr marL="383822" indent="-383822">
              <a:spcBef>
                <a:spcPts val="700"/>
              </a:spcBef>
              <a:buBlip>
                <a:blip r:embed="rId2"/>
              </a:buBlip>
              <a:defRPr sz="3400"/>
            </a:pPr>
            <a:r>
              <a:t>La régulation du marché du travail passe comme sur d’autres par trois types d’instruments :</a:t>
            </a:r>
          </a:p>
          <a:p>
            <a:pPr lvl="1" marL="828322" indent="-383822">
              <a:spcBef>
                <a:spcPts val="700"/>
              </a:spcBef>
              <a:buBlip>
                <a:blip r:embed="rId2"/>
              </a:buBlip>
              <a:defRPr sz="3400"/>
            </a:pPr>
            <a:r>
              <a:t>l’action sur les prix, </a:t>
            </a:r>
          </a:p>
          <a:p>
            <a:pPr lvl="1" marL="828322" indent="-383822">
              <a:spcBef>
                <a:spcPts val="700"/>
              </a:spcBef>
              <a:buBlip>
                <a:blip r:embed="rId2"/>
              </a:buBlip>
              <a:defRPr sz="3400"/>
            </a:pPr>
            <a:r>
              <a:t>l’action sur les quantités</a:t>
            </a:r>
          </a:p>
          <a:p>
            <a:pPr lvl="1" marL="828322" indent="-383822">
              <a:spcBef>
                <a:spcPts val="700"/>
              </a:spcBef>
              <a:buBlip>
                <a:blip r:embed="rId2"/>
              </a:buBlip>
              <a:defRPr sz="3400"/>
            </a:pPr>
            <a:r>
              <a:t>la réglementation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xfrm>
            <a:off x="590061" y="629919"/>
            <a:ext cx="11074401" cy="2082801"/>
          </a:xfrm>
          <a:prstGeom prst="rect">
            <a:avLst/>
          </a:prstGeom>
        </p:spPr>
        <p:txBody>
          <a:bodyPr/>
          <a:lstStyle/>
          <a:p>
            <a:pPr/>
            <a:r>
              <a:t>I.A) La formation de l’offre de la demande de travail</a:t>
            </a:r>
          </a:p>
        </p:txBody>
      </p:sp>
      <p:sp>
        <p:nvSpPr>
          <p:cNvPr id="339" name="Shape 339"/>
          <p:cNvSpPr/>
          <p:nvPr>
            <p:ph type="body" idx="1"/>
          </p:nvPr>
        </p:nvSpPr>
        <p:spPr>
          <a:xfrm>
            <a:off x="635000" y="2525167"/>
            <a:ext cx="12046618" cy="6862267"/>
          </a:xfrm>
          <a:prstGeom prst="rect">
            <a:avLst/>
          </a:prstGeom>
        </p:spPr>
        <p:txBody>
          <a:bodyPr/>
          <a:lstStyle/>
          <a:p>
            <a:pPr marL="361244" indent="-361244">
              <a:spcBef>
                <a:spcPts val="900"/>
              </a:spcBef>
              <a:buBlip>
                <a:blip r:embed="rId3"/>
              </a:buBlip>
            </a:pPr>
            <a:r>
              <a:t>Diversité des marchés du travail :</a:t>
            </a:r>
          </a:p>
          <a:p>
            <a:pPr lvl="1" marL="805744" indent="-361244">
              <a:spcBef>
                <a:spcPts val="900"/>
              </a:spcBef>
              <a:buBlip>
                <a:blip r:embed="rId3"/>
              </a:buBlip>
            </a:pPr>
            <a:r>
              <a:t>accès fermé ou ouvert au marché du travail</a:t>
            </a:r>
          </a:p>
          <a:p>
            <a:pPr lvl="1" marL="805744" indent="-361244">
              <a:spcBef>
                <a:spcPts val="900"/>
              </a:spcBef>
              <a:buBlip>
                <a:blip r:embed="rId3"/>
              </a:buBlip>
            </a:pPr>
            <a:r>
              <a:t>diversité des règles institutionnelles dans le code du travail</a:t>
            </a:r>
          </a:p>
          <a:p>
            <a:pPr lvl="1" marL="805744" indent="-361244">
              <a:spcBef>
                <a:spcPts val="900"/>
              </a:spcBef>
              <a:buBlip>
                <a:blip r:embed="rId3"/>
              </a:buBlip>
            </a:pPr>
            <a:r>
              <a:t>Marchés qualifiés / peu qualifiés</a:t>
            </a:r>
          </a:p>
          <a:p>
            <a:pPr lvl="1" marL="0" indent="444500">
              <a:spcBef>
                <a:spcPts val="900"/>
              </a:spcBef>
              <a:buSzTx/>
              <a:buNone/>
            </a:pPr>
          </a:p>
          <a:p>
            <a:pPr marL="361244" indent="-361244">
              <a:spcBef>
                <a:spcPts val="900"/>
              </a:spcBef>
              <a:buBlip>
                <a:blip r:embed="rId3"/>
              </a:buBlip>
            </a:pPr>
            <a:r>
              <a:t>Cas des professions de santé et de l’aide sociale :</a:t>
            </a:r>
          </a:p>
          <a:p>
            <a:pPr lvl="1" marL="805744" indent="-361244">
              <a:spcBef>
                <a:spcPts val="900"/>
              </a:spcBef>
              <a:buBlip>
                <a:blip r:embed="rId3"/>
              </a:buBlip>
            </a:pPr>
            <a:r>
              <a:t>des qualifications hétérogènes</a:t>
            </a:r>
          </a:p>
          <a:p>
            <a:pPr lvl="1" marL="805744" indent="-361244">
              <a:spcBef>
                <a:spcPts val="900"/>
              </a:spcBef>
              <a:buBlip>
                <a:blip r:embed="rId3"/>
              </a:buBlip>
            </a:pPr>
            <a:r>
              <a:t>diversité des mécanismes de recrutement et de rémunération. </a:t>
            </a:r>
          </a:p>
          <a:p>
            <a:pPr lvl="1" marL="805744" indent="-361244">
              <a:spcBef>
                <a:spcPts val="900"/>
              </a:spcBef>
              <a:buBlip>
                <a:blip r:embed="rId3"/>
              </a:buBlip>
            </a:pPr>
            <a:r>
              <a:t>des études empiriques nombreuses.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Shape 507"/>
          <p:cNvSpPr/>
          <p:nvPr>
            <p:ph type="title"/>
          </p:nvPr>
        </p:nvSpPr>
        <p:spPr>
          <a:prstGeom prst="rect">
            <a:avLst/>
          </a:prstGeom>
        </p:spPr>
        <p:txBody>
          <a:bodyPr/>
          <a:lstStyle>
            <a:lvl1pPr>
              <a:buBlip>
                <a:blip r:embed="rId3"/>
              </a:buBlip>
            </a:lvl1pPr>
          </a:lstStyle>
          <a:p>
            <a:pPr/>
            <a:r>
              <a:t>La régulation par les prix :</a:t>
            </a:r>
          </a:p>
        </p:txBody>
      </p:sp>
      <p:sp>
        <p:nvSpPr>
          <p:cNvPr id="508" name="Shape 508"/>
          <p:cNvSpPr/>
          <p:nvPr>
            <p:ph type="body" idx="1"/>
          </p:nvPr>
        </p:nvSpPr>
        <p:spPr>
          <a:xfrm>
            <a:off x="254228" y="2634582"/>
            <a:ext cx="12694901" cy="7042701"/>
          </a:xfrm>
          <a:prstGeom prst="rect">
            <a:avLst/>
          </a:prstGeom>
        </p:spPr>
        <p:txBody>
          <a:bodyPr/>
          <a:lstStyle/>
          <a:p>
            <a:pPr>
              <a:lnSpc>
                <a:spcPct val="110000"/>
              </a:lnSpc>
              <a:spcBef>
                <a:spcPts val="600"/>
              </a:spcBef>
              <a:buBlip>
                <a:blip r:embed="rId4"/>
              </a:buBlip>
              <a:defRPr sz="3500"/>
            </a:pPr>
            <a:r>
              <a:t>Différents instruments :</a:t>
            </a:r>
          </a:p>
          <a:p>
            <a:pPr lvl="1">
              <a:lnSpc>
                <a:spcPct val="110000"/>
              </a:lnSpc>
              <a:spcBef>
                <a:spcPts val="600"/>
              </a:spcBef>
              <a:buBlip>
                <a:blip r:embed="rId4"/>
              </a:buBlip>
              <a:defRPr sz="3500"/>
            </a:pPr>
            <a:r>
              <a:rPr b="1"/>
              <a:t>Prix réglementés</a:t>
            </a:r>
            <a:r>
              <a:t> (médicaments),</a:t>
            </a:r>
            <a:r>
              <a:rPr b="1"/>
              <a:t> prix-planchers</a:t>
            </a:r>
            <a:r>
              <a:t> et </a:t>
            </a:r>
            <a:r>
              <a:rPr b="1"/>
              <a:t>prix-plafonds</a:t>
            </a:r>
            <a:endParaRPr b="1"/>
          </a:p>
          <a:p>
            <a:pPr lvl="1">
              <a:lnSpc>
                <a:spcPct val="110000"/>
              </a:lnSpc>
              <a:spcBef>
                <a:spcPts val="600"/>
              </a:spcBef>
              <a:buBlip>
                <a:blip r:embed="rId4"/>
              </a:buBlip>
              <a:defRPr sz="3500"/>
            </a:pPr>
            <a:r>
              <a:rPr b="1"/>
              <a:t>taxation</a:t>
            </a:r>
            <a:r>
              <a:t> ou </a:t>
            </a:r>
            <a:r>
              <a:rPr b="1"/>
              <a:t>subvention</a:t>
            </a:r>
            <a:r>
              <a:t> de l’offre ou de la demande de travail</a:t>
            </a:r>
          </a:p>
          <a:p>
            <a:pPr>
              <a:lnSpc>
                <a:spcPct val="110000"/>
              </a:lnSpc>
              <a:spcBef>
                <a:spcPts val="600"/>
              </a:spcBef>
              <a:buBlip>
                <a:blip r:embed="rId4"/>
              </a:buBlip>
              <a:defRPr sz="3500"/>
            </a:pPr>
            <a:r>
              <a:t>Un rôle majeur des subventions pour les aides à domicile : </a:t>
            </a:r>
          </a:p>
          <a:p>
            <a:pPr lvl="2">
              <a:lnSpc>
                <a:spcPct val="110000"/>
              </a:lnSpc>
              <a:spcBef>
                <a:spcPts val="600"/>
              </a:spcBef>
              <a:buBlip>
                <a:blip r:embed="rId4"/>
              </a:buBlip>
              <a:defRPr sz="3500"/>
            </a:pPr>
            <a:r>
              <a:t>Allocations personnalisées d’autonomie (APA) aux personnes dépendantes créée en 2002 (3,3 Milliards en 2012)</a:t>
            </a:r>
          </a:p>
          <a:p>
            <a:pPr lvl="2">
              <a:lnSpc>
                <a:spcPct val="110000"/>
              </a:lnSpc>
              <a:spcBef>
                <a:spcPts val="600"/>
              </a:spcBef>
              <a:buBlip>
                <a:blip r:embed="rId4"/>
              </a:buBlip>
              <a:defRPr sz="3500"/>
            </a:pPr>
            <a:r>
              <a:t>tarification négociée par les Conseils Généraux</a:t>
            </a:r>
          </a:p>
          <a:p>
            <a:pPr>
              <a:lnSpc>
                <a:spcPct val="110000"/>
              </a:lnSpc>
              <a:spcBef>
                <a:spcPts val="600"/>
              </a:spcBef>
              <a:buBlip>
                <a:blip r:embed="rId4"/>
              </a:buBlip>
              <a:defRPr sz="3500"/>
            </a:pPr>
            <a:r>
              <a:t>Le cas des </a:t>
            </a:r>
            <a:r>
              <a:rPr b="1"/>
              <a:t>cotisations sociales</a:t>
            </a:r>
            <a:r>
              <a:t> : une taxe sur la demande de travail, comme les allègements sur les bas salaires (type CICE)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title"/>
          </p:nvPr>
        </p:nvSpPr>
        <p:spPr>
          <a:xfrm>
            <a:off x="330200" y="190500"/>
            <a:ext cx="12515679" cy="869436"/>
          </a:xfrm>
          <a:prstGeom prst="rect">
            <a:avLst/>
          </a:prstGeom>
        </p:spPr>
        <p:txBody>
          <a:bodyPr/>
          <a:lstStyle/>
          <a:p>
            <a:pPr/>
            <a:r>
              <a:t>L’effet des cotisations sociales</a:t>
            </a:r>
          </a:p>
        </p:txBody>
      </p:sp>
      <p:sp>
        <p:nvSpPr>
          <p:cNvPr id="513" name="Shape 513"/>
          <p:cNvSpPr/>
          <p:nvPr>
            <p:ph type="body" sz="half" idx="1"/>
          </p:nvPr>
        </p:nvSpPr>
        <p:spPr>
          <a:prstGeom prst="rect">
            <a:avLst/>
          </a:prstGeom>
        </p:spPr>
        <p:txBody>
          <a:bodyPr/>
          <a:lstStyle/>
          <a:p>
            <a:pPr>
              <a:buBlip>
                <a:blip r:embed="rId3"/>
              </a:buBlip>
            </a:pPr>
          </a:p>
        </p:txBody>
      </p:sp>
      <p:pic>
        <p:nvPicPr>
          <p:cNvPr id="514" name="6.4.pdf"/>
          <p:cNvPicPr>
            <a:picLocks noChangeAspect="1"/>
          </p:cNvPicPr>
          <p:nvPr/>
        </p:nvPicPr>
        <p:blipFill>
          <a:blip r:embed="rId4">
            <a:extLst/>
          </a:blip>
          <a:stretch>
            <a:fillRect/>
          </a:stretch>
        </p:blipFill>
        <p:spPr>
          <a:xfrm>
            <a:off x="-431629" y="1118384"/>
            <a:ext cx="14168906" cy="8858854"/>
          </a:xfrm>
          <a:prstGeom prst="rect">
            <a:avLst/>
          </a:prstGeom>
          <a:ln w="12700">
            <a:miter lim="400000"/>
          </a:ln>
        </p:spPr>
      </p:pic>
      <p:pic>
        <p:nvPicPr>
          <p:cNvPr id="515" name="6.5.pdf"/>
          <p:cNvPicPr>
            <a:picLocks noChangeAspect="1"/>
          </p:cNvPicPr>
          <p:nvPr/>
        </p:nvPicPr>
        <p:blipFill>
          <a:blip r:embed="rId5">
            <a:extLst/>
          </a:blip>
          <a:stretch>
            <a:fillRect/>
          </a:stretch>
        </p:blipFill>
        <p:spPr>
          <a:xfrm>
            <a:off x="58953" y="1016227"/>
            <a:ext cx="13880306" cy="867841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515"/>
                                        </p:tgtEl>
                                        <p:attrNameLst>
                                          <p:attrName>style.visibility</p:attrName>
                                        </p:attrNameLst>
                                      </p:cBhvr>
                                      <p:to>
                                        <p:strVal val="visible"/>
                                      </p:to>
                                    </p:set>
                                    <p:animEffect filter="box(out)" transition="in">
                                      <p:cBhvr>
                                        <p:cTn id="7"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5"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9" name="Shape 519"/>
          <p:cNvSpPr/>
          <p:nvPr>
            <p:ph type="body" idx="1"/>
          </p:nvPr>
        </p:nvSpPr>
        <p:spPr>
          <a:xfrm>
            <a:off x="336568" y="149196"/>
            <a:ext cx="12331663" cy="9312037"/>
          </a:xfrm>
          <a:prstGeom prst="rect">
            <a:avLst/>
          </a:prstGeom>
        </p:spPr>
        <p:txBody>
          <a:bodyPr/>
          <a:lstStyle/>
          <a:p>
            <a:pPr>
              <a:buBlip>
                <a:blip r:embed="rId2"/>
              </a:buBlip>
            </a:pPr>
            <a:r>
              <a:t>Problèmes de la régulation des prix :</a:t>
            </a:r>
          </a:p>
          <a:p>
            <a:pPr lvl="1">
              <a:buBlip>
                <a:blip r:embed="rId2"/>
              </a:buBlip>
            </a:pPr>
            <a:r>
              <a:t>pertes sèches d’activité et rationnement</a:t>
            </a:r>
          </a:p>
          <a:p>
            <a:pPr lvl="1">
              <a:buBlip>
                <a:blip r:embed="rId2"/>
              </a:buBlip>
            </a:pPr>
            <a:r>
              <a:t>coût des subventions</a:t>
            </a:r>
          </a:p>
          <a:p>
            <a:pPr>
              <a:buBlip>
                <a:blip r:embed="rId2"/>
              </a:buBlip>
            </a:pPr>
            <a:r>
              <a:t>Principes de </a:t>
            </a:r>
            <a:r>
              <a:rPr b="1">
                <a:solidFill>
                  <a:srgbClr val="00FDFF"/>
                </a:solidFill>
              </a:rPr>
              <a:t>l’incidence fiscale</a:t>
            </a:r>
            <a:r>
              <a:t> :</a:t>
            </a:r>
          </a:p>
          <a:p>
            <a:pPr lvl="1">
              <a:buBlip>
                <a:blip r:embed="rId2"/>
              </a:buBlip>
            </a:pPr>
            <a:r>
              <a:t>Celui qui paie </a:t>
            </a:r>
            <a:r>
              <a:rPr b="1"/>
              <a:t>légalement</a:t>
            </a:r>
            <a:r>
              <a:t> un impôt n’est pas forcément celui qui le paie </a:t>
            </a:r>
            <a:r>
              <a:rPr b="1"/>
              <a:t>effectivement</a:t>
            </a:r>
            <a:r>
              <a:t>, selon la modification du prix d’équilibre entraînée par l’impôt.</a:t>
            </a:r>
          </a:p>
          <a:p>
            <a:pPr lvl="2">
              <a:buBlip>
                <a:blip r:embed="rId2"/>
              </a:buBlip>
            </a:pPr>
            <a:r>
              <a:t>Les cotisations employeurs sont payés par les salariés si l’offre de travail est très rigide (baisse des salaires réels).</a:t>
            </a:r>
          </a:p>
          <a:p>
            <a:pPr lvl="1">
              <a:buBlip>
                <a:blip r:embed="rId2"/>
              </a:buBlip>
            </a:pPr>
            <a:r>
              <a:t>Les taxes et impôts sont payés effectivement par ceux qui ne peuvent les </a:t>
            </a:r>
            <a:r>
              <a:rPr b="1"/>
              <a:t>reporter</a:t>
            </a:r>
            <a:r>
              <a:t> sur un autre agent économique.</a:t>
            </a:r>
          </a:p>
          <a:p>
            <a:pPr lvl="2">
              <a:buBlip>
                <a:blip r:embed="rId2"/>
              </a:buBlip>
            </a:pPr>
            <a:r>
              <a:t>Ex : une hausse de la TVA diminue les marges des firmes si l’offre est rigide, et augmente les prix si la demande est rigide.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1" name="Shape 521"/>
          <p:cNvSpPr/>
          <p:nvPr>
            <p:ph type="title"/>
          </p:nvPr>
        </p:nvSpPr>
        <p:spPr>
          <a:prstGeom prst="rect">
            <a:avLst/>
          </a:prstGeom>
        </p:spPr>
        <p:txBody>
          <a:bodyPr/>
          <a:lstStyle/>
          <a:p>
            <a:pPr/>
          </a:p>
        </p:txBody>
      </p:sp>
      <p:sp>
        <p:nvSpPr>
          <p:cNvPr id="522" name="Shape 522"/>
          <p:cNvSpPr/>
          <p:nvPr>
            <p:ph type="body" sz="half" idx="1"/>
          </p:nvPr>
        </p:nvSpPr>
        <p:spPr>
          <a:prstGeom prst="rect">
            <a:avLst/>
          </a:prstGeom>
        </p:spPr>
        <p:txBody>
          <a:bodyPr/>
          <a:lstStyle/>
          <a:p>
            <a:pPr>
              <a:buBlip>
                <a:blip r:embed="rId3"/>
              </a:buBlip>
            </a:pPr>
          </a:p>
        </p:txBody>
      </p:sp>
      <p:pic>
        <p:nvPicPr>
          <p:cNvPr id="523" name="incidence2.jpg"/>
          <p:cNvPicPr>
            <a:picLocks noChangeAspect="1"/>
          </p:cNvPicPr>
          <p:nvPr/>
        </p:nvPicPr>
        <p:blipFill>
          <a:blip r:embed="rId4">
            <a:extLst/>
          </a:blip>
          <a:stretch>
            <a:fillRect/>
          </a:stretch>
        </p:blipFill>
        <p:spPr>
          <a:xfrm>
            <a:off x="909451" y="184150"/>
            <a:ext cx="11185898" cy="93853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ph type="title"/>
          </p:nvPr>
        </p:nvSpPr>
        <p:spPr>
          <a:prstGeom prst="rect">
            <a:avLst/>
          </a:prstGeom>
        </p:spPr>
        <p:txBody>
          <a:bodyPr/>
          <a:lstStyle>
            <a:lvl1pPr>
              <a:buBlip>
                <a:blip r:embed="rId2"/>
              </a:buBlip>
            </a:lvl1pPr>
          </a:lstStyle>
          <a:p>
            <a:pPr/>
            <a:r>
              <a:t>La régulation par les quantités :</a:t>
            </a:r>
          </a:p>
        </p:txBody>
      </p:sp>
      <p:sp>
        <p:nvSpPr>
          <p:cNvPr id="528" name="Shape 528"/>
          <p:cNvSpPr/>
          <p:nvPr>
            <p:ph type="body" idx="1"/>
          </p:nvPr>
        </p:nvSpPr>
        <p:spPr>
          <a:xfrm>
            <a:off x="482600" y="2630158"/>
            <a:ext cx="12052110" cy="6454881"/>
          </a:xfrm>
          <a:prstGeom prst="rect">
            <a:avLst/>
          </a:prstGeom>
        </p:spPr>
        <p:txBody>
          <a:bodyPr/>
          <a:lstStyle/>
          <a:p>
            <a:pPr>
              <a:lnSpc>
                <a:spcPct val="120000"/>
              </a:lnSpc>
              <a:buBlip>
                <a:blip r:embed="rId3"/>
              </a:buBlip>
            </a:pPr>
            <a:r>
              <a:t>Principe : intervenir directement sur la quantité de produits en circulation :</a:t>
            </a:r>
          </a:p>
          <a:p>
            <a:pPr lvl="1">
              <a:lnSpc>
                <a:spcPct val="120000"/>
              </a:lnSpc>
              <a:buBlip>
                <a:blip r:embed="rId3"/>
              </a:buBlip>
            </a:pPr>
            <a:r>
              <a:t>fixation de quotas de production (les licences de taxis par exemple) </a:t>
            </a:r>
          </a:p>
          <a:p>
            <a:pPr lvl="1">
              <a:lnSpc>
                <a:spcPct val="120000"/>
              </a:lnSpc>
              <a:buBlip>
                <a:blip r:embed="rId3"/>
              </a:buBlip>
            </a:pPr>
            <a:r>
              <a:t>une production publique </a:t>
            </a:r>
          </a:p>
          <a:p>
            <a:pPr>
              <a:lnSpc>
                <a:spcPct val="120000"/>
              </a:lnSpc>
              <a:buBlip>
                <a:blip r:embed="rId3"/>
              </a:buBlip>
            </a:pPr>
            <a:r>
              <a:t>Exemple : le </a:t>
            </a:r>
            <a:r>
              <a:rPr b="1"/>
              <a:t>numerus clausus</a:t>
            </a:r>
            <a:r>
              <a:t> des médecins :</a:t>
            </a:r>
          </a:p>
          <a:p>
            <a:pPr lvl="1">
              <a:lnSpc>
                <a:spcPct val="120000"/>
              </a:lnSpc>
              <a:buBlip>
                <a:blip r:embed="rId3"/>
              </a:buBlip>
            </a:pPr>
            <a:r>
              <a:t>Le nombre de médecins est régulé depuis 1971 par le numerus clausus, réduction effective à partir de 1978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0" name="pasted-image.pdf"/>
          <p:cNvPicPr>
            <a:picLocks noChangeAspect="1"/>
          </p:cNvPicPr>
          <p:nvPr/>
        </p:nvPicPr>
        <p:blipFill>
          <a:blip r:embed="rId3">
            <a:extLst/>
          </a:blip>
          <a:stretch>
            <a:fillRect/>
          </a:stretch>
        </p:blipFill>
        <p:spPr>
          <a:xfrm>
            <a:off x="497049" y="6349"/>
            <a:ext cx="12010702" cy="9753601"/>
          </a:xfrm>
          <a:prstGeom prst="rect">
            <a:avLst/>
          </a:prstGeom>
          <a:ln w="12700">
            <a:miter lim="400000"/>
          </a:ln>
        </p:spPr>
      </p:pic>
      <p:sp>
        <p:nvSpPr>
          <p:cNvPr id="531" name="Shape 531"/>
          <p:cNvSpPr/>
          <p:nvPr/>
        </p:nvSpPr>
        <p:spPr>
          <a:xfrm>
            <a:off x="6674439" y="9250634"/>
            <a:ext cx="6312297"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spcBef>
                <a:spcPts val="900"/>
              </a:spcBef>
              <a:defRPr sz="2800">
                <a:solidFill>
                  <a:srgbClr val="BE3F2B"/>
                </a:solidFill>
                <a:latin typeface="+mn-lt"/>
                <a:ea typeface="+mn-ea"/>
                <a:cs typeface="+mn-cs"/>
                <a:sym typeface="Gill Sans"/>
              </a:defRPr>
            </a:lvl1pPr>
          </a:lstStyle>
          <a:p>
            <a:pPr/>
            <a:r>
              <a:t>Source : B. Dormont et A-L Samson, op. cit.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5" name="Shape 535"/>
          <p:cNvSpPr/>
          <p:nvPr>
            <p:ph type="body" idx="1"/>
          </p:nvPr>
        </p:nvSpPr>
        <p:spPr>
          <a:xfrm>
            <a:off x="965200" y="460251"/>
            <a:ext cx="11074400" cy="8022533"/>
          </a:xfrm>
          <a:prstGeom prst="rect">
            <a:avLst/>
          </a:prstGeom>
        </p:spPr>
        <p:txBody>
          <a:bodyPr/>
          <a:lstStyle/>
          <a:p>
            <a:pPr>
              <a:lnSpc>
                <a:spcPct val="130000"/>
              </a:lnSpc>
              <a:buBlip>
                <a:blip r:embed="rId2"/>
              </a:buBlip>
            </a:pPr>
            <a:r>
              <a:t>De façon générale, la régulation par les quantités génère elle aussi des pertes sèches et des risques de rationnement. </a:t>
            </a:r>
          </a:p>
          <a:p>
            <a:pPr>
              <a:lnSpc>
                <a:spcPct val="130000"/>
              </a:lnSpc>
              <a:buBlip>
                <a:blip r:embed="rId2"/>
              </a:buBlip>
            </a:pPr>
            <a:r>
              <a:t>Le numerus clausus a favorisé la progression du revenu des médecins en jouant sur la densité médicale</a:t>
            </a:r>
          </a:p>
          <a:p>
            <a:pPr lvl="1">
              <a:lnSpc>
                <a:spcPct val="130000"/>
              </a:lnSpc>
              <a:buBlip>
                <a:blip r:embed="rId2"/>
              </a:buBlip>
            </a:pPr>
            <a:r>
              <a:t>De fortes inégalités entre les générations, selon les fluctuations du numerus clausus</a:t>
            </a:r>
          </a:p>
          <a:p>
            <a:pPr>
              <a:lnSpc>
                <a:spcPct val="130000"/>
              </a:lnSpc>
              <a:buBlip>
                <a:blip r:embed="rId2"/>
              </a:buBlip>
            </a:pPr>
            <a:r>
              <a:t>La croissance des spécialistes au détriment des généralistes repose à la fois sur des spécialités plus rémunératrices et sur l’évolution des besoins médicaux</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7" name="Shape 537"/>
          <p:cNvSpPr/>
          <p:nvPr>
            <p:ph type="title"/>
          </p:nvPr>
        </p:nvSpPr>
        <p:spPr>
          <a:xfrm>
            <a:off x="330200" y="190500"/>
            <a:ext cx="10954427" cy="1916755"/>
          </a:xfrm>
          <a:prstGeom prst="rect">
            <a:avLst/>
          </a:prstGeom>
        </p:spPr>
        <p:txBody>
          <a:bodyPr/>
          <a:lstStyle>
            <a:lvl1pPr algn="l"/>
          </a:lstStyle>
          <a:p>
            <a:pPr/>
            <a:r>
              <a:t>Une croissance réduite des médecins généralistes par rapport aux spécialistes</a:t>
            </a:r>
          </a:p>
        </p:txBody>
      </p:sp>
      <p:pic>
        <p:nvPicPr>
          <p:cNvPr id="538" name="pasted-image.pdf"/>
          <p:cNvPicPr>
            <a:picLocks noChangeAspect="1"/>
          </p:cNvPicPr>
          <p:nvPr/>
        </p:nvPicPr>
        <p:blipFill>
          <a:blip r:embed="rId2">
            <a:extLst/>
          </a:blip>
          <a:stretch>
            <a:fillRect/>
          </a:stretch>
        </p:blipFill>
        <p:spPr>
          <a:xfrm>
            <a:off x="628789" y="2501276"/>
            <a:ext cx="11747222" cy="646741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0" name="Shape 540"/>
          <p:cNvSpPr/>
          <p:nvPr>
            <p:ph type="title"/>
          </p:nvPr>
        </p:nvSpPr>
        <p:spPr>
          <a:prstGeom prst="rect">
            <a:avLst/>
          </a:prstGeom>
        </p:spPr>
        <p:txBody>
          <a:bodyPr/>
          <a:lstStyle>
            <a:lvl1pPr>
              <a:buBlip>
                <a:blip r:embed="rId2"/>
              </a:buBlip>
            </a:lvl1pPr>
          </a:lstStyle>
          <a:p>
            <a:pPr/>
            <a:r>
              <a:t>La régulation par la réglementation :</a:t>
            </a:r>
          </a:p>
        </p:txBody>
      </p:sp>
      <p:sp>
        <p:nvSpPr>
          <p:cNvPr id="541" name="Shape 541"/>
          <p:cNvSpPr/>
          <p:nvPr>
            <p:ph type="body" idx="1"/>
          </p:nvPr>
        </p:nvSpPr>
        <p:spPr>
          <a:xfrm>
            <a:off x="750405" y="2805899"/>
            <a:ext cx="11734801" cy="6300802"/>
          </a:xfrm>
          <a:prstGeom prst="rect">
            <a:avLst/>
          </a:prstGeom>
        </p:spPr>
        <p:txBody>
          <a:bodyPr/>
          <a:lstStyle/>
          <a:p>
            <a:pPr>
              <a:buBlip>
                <a:blip r:embed="rId3"/>
              </a:buBlip>
            </a:pPr>
            <a:r>
              <a:t>Agir sur la réglementation pour améliorer la qualité de la production :</a:t>
            </a:r>
          </a:p>
          <a:p>
            <a:pPr lvl="1">
              <a:buBlip>
                <a:blip r:embed="rId3"/>
              </a:buBlip>
            </a:pPr>
            <a:r>
              <a:t>action par les normes sanitaires par exemple</a:t>
            </a:r>
          </a:p>
          <a:p>
            <a:pPr lvl="1">
              <a:buBlip>
                <a:blip r:embed="rId3"/>
              </a:buBlip>
            </a:pPr>
            <a:r>
              <a:t>cas des professions réglementées </a:t>
            </a:r>
          </a:p>
          <a:p>
            <a:pPr>
              <a:buBlip>
                <a:blip r:embed="rId3"/>
              </a:buBlip>
            </a:pPr>
            <a:r>
              <a:t>Définition selon l’UE : une « </a:t>
            </a:r>
            <a:r>
              <a:rPr b="1">
                <a:solidFill>
                  <a:srgbClr val="9EFCFF"/>
                </a:solidFill>
              </a:rPr>
              <a:t>profession réglementée</a:t>
            </a:r>
            <a:r>
              <a:t> » est une « activité ou [un] ensemble d'activités professionnelles dont l'accès, l'exercice ou une des modalités d'exercice est subordonné directement ou indirectement, en vertu de dispositions législatives, réglementaires ou administratives, à la possession de qualifications professionnelles déterminées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p:cNvSpPr/>
          <p:nvPr>
            <p:ph type="body" idx="1"/>
          </p:nvPr>
        </p:nvSpPr>
        <p:spPr>
          <a:xfrm>
            <a:off x="519585" y="350243"/>
            <a:ext cx="12365778" cy="9053114"/>
          </a:xfrm>
          <a:prstGeom prst="rect">
            <a:avLst/>
          </a:prstGeom>
        </p:spPr>
        <p:txBody>
          <a:bodyPr/>
          <a:lstStyle/>
          <a:p>
            <a:pPr marL="395111" indent="-395111">
              <a:lnSpc>
                <a:spcPct val="110000"/>
              </a:lnSpc>
              <a:spcBef>
                <a:spcPts val="800"/>
              </a:spcBef>
              <a:buBlip>
                <a:blip r:embed="rId3"/>
              </a:buBlip>
              <a:defRPr sz="3500"/>
            </a:pPr>
            <a:r>
              <a:t>Problème : </a:t>
            </a:r>
          </a:p>
          <a:p>
            <a:pPr lvl="1" marL="839611" indent="-395111">
              <a:lnSpc>
                <a:spcPct val="110000"/>
              </a:lnSpc>
              <a:spcBef>
                <a:spcPts val="800"/>
              </a:spcBef>
              <a:buBlip>
                <a:blip r:embed="rId3"/>
              </a:buBlip>
              <a:defRPr sz="3500"/>
            </a:pPr>
            <a:r>
              <a:t>la réglementation d’une profession a des « coûts cachés » : </a:t>
            </a:r>
          </a:p>
          <a:p>
            <a:pPr lvl="2" marL="1284111" indent="-395111">
              <a:lnSpc>
                <a:spcPct val="110000"/>
              </a:lnSpc>
              <a:spcBef>
                <a:spcPts val="800"/>
              </a:spcBef>
              <a:buBlip>
                <a:blip r:embed="rId3"/>
              </a:buBlip>
              <a:defRPr sz="3500"/>
            </a:pPr>
            <a:r>
              <a:t>hausse des prix et diminution des quantités échangées</a:t>
            </a:r>
          </a:p>
          <a:p>
            <a:pPr lvl="2" marL="1284111" indent="-395111">
              <a:lnSpc>
                <a:spcPct val="110000"/>
              </a:lnSpc>
              <a:spcBef>
                <a:spcPts val="800"/>
              </a:spcBef>
              <a:buBlip>
                <a:blip r:embed="rId3"/>
              </a:buBlip>
              <a:defRPr sz="3500"/>
            </a:pPr>
            <a:r>
              <a:t>réduction des innovations en créant des rentes de situation</a:t>
            </a:r>
          </a:p>
          <a:p>
            <a:pPr lvl="1" marL="839611" indent="-395111">
              <a:lnSpc>
                <a:spcPct val="110000"/>
              </a:lnSpc>
              <a:spcBef>
                <a:spcPts val="800"/>
              </a:spcBef>
              <a:buBlip>
                <a:blip r:embed="rId3"/>
              </a:buBlip>
              <a:defRPr sz="3500"/>
            </a:pPr>
            <a:r>
              <a:t>Débat en France sur les professions réglementées aujourd’hui</a:t>
            </a:r>
          </a:p>
          <a:p>
            <a:pPr lvl="1" marL="0" indent="444500">
              <a:lnSpc>
                <a:spcPct val="110000"/>
              </a:lnSpc>
              <a:spcBef>
                <a:spcPts val="800"/>
              </a:spcBef>
              <a:buSzTx/>
              <a:buNone/>
              <a:defRPr sz="3500"/>
            </a:pPr>
          </a:p>
          <a:p>
            <a:pPr lvl="1" marL="839611" indent="-395111">
              <a:lnSpc>
                <a:spcPct val="110000"/>
              </a:lnSpc>
              <a:spcBef>
                <a:spcPts val="800"/>
              </a:spcBef>
              <a:buBlip>
                <a:blip r:embed="rId3"/>
              </a:buBlip>
              <a:defRPr sz="3500"/>
            </a:pPr>
            <a:r>
              <a:t>Exemple des pharmaciens :</a:t>
            </a:r>
          </a:p>
          <a:p>
            <a:pPr lvl="2" marL="1284111" indent="-395111">
              <a:lnSpc>
                <a:spcPct val="110000"/>
              </a:lnSpc>
              <a:spcBef>
                <a:spcPts val="800"/>
              </a:spcBef>
              <a:buBlip>
                <a:blip r:embed="rId3"/>
              </a:buBlip>
              <a:defRPr sz="3500"/>
            </a:pPr>
            <a:r>
              <a:t>monopoles de distribution des médicaments</a:t>
            </a:r>
          </a:p>
          <a:p>
            <a:pPr lvl="2" marL="1284111" indent="-395111">
              <a:lnSpc>
                <a:spcPct val="110000"/>
              </a:lnSpc>
              <a:spcBef>
                <a:spcPts val="800"/>
              </a:spcBef>
              <a:buBlip>
                <a:blip r:embed="rId3"/>
              </a:buBlip>
              <a:defRPr sz="3500"/>
            </a:pPr>
            <a:r>
              <a:t>ouverture des marchés : distribution des tests de grossesse en grande surface depuis la loi Hamon</a:t>
            </a:r>
          </a:p>
          <a:p>
            <a:pPr lvl="2" marL="1284111" indent="-395111">
              <a:lnSpc>
                <a:spcPct val="110000"/>
              </a:lnSpc>
              <a:spcBef>
                <a:spcPts val="800"/>
              </a:spcBef>
              <a:buBlip>
                <a:blip r:embed="rId3"/>
              </a:buBlip>
              <a:defRPr sz="3500"/>
            </a:pPr>
            <a:r>
              <a:t>faut-il réduire le nombre d’officine, qui est lié à leur  rentabilité moyenne ?</a:t>
            </a:r>
          </a:p>
          <a:p>
            <a:pPr lvl="2" marL="1284111" indent="-395111">
              <a:lnSpc>
                <a:spcPct val="110000"/>
              </a:lnSpc>
              <a:spcBef>
                <a:spcPts val="800"/>
              </a:spcBef>
              <a:buBlip>
                <a:blip r:embed="rId3"/>
              </a:buBlip>
              <a:defRPr sz="3500"/>
            </a:pPr>
            <a:r>
              <a:t>Débat sur la loi Macron et la simplification de la réglementation.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title"/>
          </p:nvPr>
        </p:nvSpPr>
        <p:spPr>
          <a:xfrm>
            <a:off x="368300" y="304800"/>
            <a:ext cx="12268200" cy="2082800"/>
          </a:xfrm>
          <a:prstGeom prst="rect">
            <a:avLst/>
          </a:prstGeom>
        </p:spPr>
        <p:txBody>
          <a:bodyPr/>
          <a:lstStyle>
            <a:lvl1pPr>
              <a:buBlip>
                <a:blip r:embed="rId2"/>
              </a:buBlip>
            </a:lvl1pPr>
          </a:lstStyle>
          <a:p>
            <a:pPr/>
            <a:r>
              <a:t>Le modèle microéconomique de base appliqué aux bas salaires des aides à domicile.</a:t>
            </a:r>
          </a:p>
        </p:txBody>
      </p:sp>
      <p:sp>
        <p:nvSpPr>
          <p:cNvPr id="344" name="Shape 344"/>
          <p:cNvSpPr/>
          <p:nvPr>
            <p:ph type="body" idx="1"/>
          </p:nvPr>
        </p:nvSpPr>
        <p:spPr>
          <a:xfrm>
            <a:off x="402830" y="2682014"/>
            <a:ext cx="12622291" cy="7055432"/>
          </a:xfrm>
          <a:prstGeom prst="rect">
            <a:avLst/>
          </a:prstGeom>
        </p:spPr>
        <p:txBody>
          <a:bodyPr/>
          <a:lstStyle/>
          <a:p>
            <a:pPr>
              <a:spcBef>
                <a:spcPts val="900"/>
              </a:spcBef>
              <a:buBlip>
                <a:blip r:embed="rId3"/>
              </a:buBlip>
              <a:defRPr sz="3300"/>
            </a:pPr>
            <a:r>
              <a:t>Les aides à domicile : un marché peu qualifié</a:t>
            </a:r>
          </a:p>
          <a:p>
            <a:pPr lvl="1">
              <a:spcBef>
                <a:spcPts val="900"/>
              </a:spcBef>
              <a:buBlip>
                <a:blip r:embed="rId3"/>
              </a:buBlip>
              <a:defRPr sz="3300"/>
            </a:pPr>
            <a:r>
              <a:t>536 000 aides à domicile en 2014, </a:t>
            </a:r>
          </a:p>
          <a:p>
            <a:pPr lvl="1">
              <a:spcBef>
                <a:spcPts val="900"/>
              </a:spcBef>
              <a:buBlip>
                <a:blip r:embed="rId3"/>
              </a:buBlip>
              <a:defRPr sz="3300"/>
            </a:pPr>
            <a:r>
              <a:t>Un travail morcelé : 72 % à temps partiel, 15 visites par semaine</a:t>
            </a:r>
          </a:p>
          <a:p>
            <a:pPr lvl="1">
              <a:spcBef>
                <a:spcPts val="900"/>
              </a:spcBef>
              <a:buBlip>
                <a:blip r:embed="rId3"/>
              </a:buBlip>
              <a:defRPr sz="3300"/>
            </a:pPr>
            <a:r>
              <a:t>des femmes d’âge mur (43 % ont 50 ans ou plus)</a:t>
            </a:r>
          </a:p>
          <a:p>
            <a:pPr lvl="1">
              <a:spcBef>
                <a:spcPts val="900"/>
              </a:spcBef>
              <a:buBlip>
                <a:blip r:embed="rId3"/>
              </a:buBlip>
              <a:defRPr sz="3300"/>
            </a:pPr>
            <a:r>
              <a:t>peu diplômées (44 % sans aucun diplôme en 2011)</a:t>
            </a:r>
          </a:p>
          <a:p>
            <a:pPr>
              <a:spcBef>
                <a:spcPts val="900"/>
              </a:spcBef>
              <a:buBlip>
                <a:blip r:embed="rId3"/>
              </a:buBlip>
              <a:defRPr sz="3300"/>
            </a:pPr>
            <a:r>
              <a:t>Faibles rémunérations  : </a:t>
            </a:r>
          </a:p>
          <a:p>
            <a:pPr lvl="1">
              <a:spcBef>
                <a:spcPts val="900"/>
              </a:spcBef>
              <a:buBlip>
                <a:blip r:embed="rId3"/>
              </a:buBlip>
              <a:defRPr sz="3300"/>
            </a:pPr>
            <a:r>
              <a:t>salaire annuel net de 4313 € pour 531 heures «en 2012.</a:t>
            </a:r>
          </a:p>
          <a:p>
            <a:pPr lvl="1">
              <a:spcBef>
                <a:spcPts val="900"/>
              </a:spcBef>
              <a:buBlip>
                <a:blip r:embed="rId3"/>
              </a:buBlip>
              <a:defRPr sz="3300"/>
            </a:pPr>
            <a:r>
              <a:t>salaire horaire proche du Smic net : 8,2 €</a:t>
            </a:r>
          </a:p>
          <a:p>
            <a:pPr>
              <a:spcBef>
                <a:spcPts val="900"/>
              </a:spcBef>
              <a:buBlip>
                <a:blip r:embed="rId3"/>
              </a:buBlip>
              <a:defRPr sz="3300"/>
            </a:pPr>
            <a:r>
              <a:t>Demande très forte : + 5,5 % d’emplois par an entre 2003 et 2014, contre 0,6 % pour les autres emplois</a:t>
            </a:r>
          </a:p>
          <a:p>
            <a:pPr>
              <a:spcBef>
                <a:spcPts val="900"/>
              </a:spcBef>
              <a:buBlip>
                <a:blip r:embed="rId3"/>
              </a:buBlip>
              <a:defRPr b="1" sz="3300"/>
            </a:pPr>
            <a:r>
              <a:t>Pourquoi les salaires restent bas alors que la demande est dynamique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7" name="Shape 547"/>
          <p:cNvSpPr/>
          <p:nvPr>
            <p:ph type="title"/>
          </p:nvPr>
        </p:nvSpPr>
        <p:spPr>
          <a:xfrm>
            <a:off x="629009" y="1741540"/>
            <a:ext cx="11746781" cy="4286744"/>
          </a:xfrm>
          <a:prstGeom prst="rect">
            <a:avLst/>
          </a:prstGeom>
        </p:spPr>
        <p:txBody>
          <a:bodyPr/>
          <a:lstStyle/>
          <a:p>
            <a:pPr/>
            <a:r>
              <a:t>II. Que nous apprend la sociologie des professions ?</a:t>
            </a:r>
          </a:p>
        </p:txBody>
      </p:sp>
      <p:sp>
        <p:nvSpPr>
          <p:cNvPr id="548" name="Shape 548"/>
          <p:cNvSpPr/>
          <p:nvPr>
            <p:ph type="body" sz="half" idx="1"/>
          </p:nvPr>
        </p:nvSpPr>
        <p:spPr>
          <a:xfrm>
            <a:off x="715166" y="6452997"/>
            <a:ext cx="11074401" cy="3530601"/>
          </a:xfrm>
          <a:prstGeom prst="rect">
            <a:avLst/>
          </a:prstGeom>
        </p:spPr>
        <p:txBody>
          <a:bodyPr/>
          <a:lstStyle/>
          <a:p>
            <a:pPr>
              <a:buBlip>
                <a:blip r:embed="rId2"/>
              </a:buBlip>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0" name="Shape 550"/>
          <p:cNvSpPr/>
          <p:nvPr>
            <p:ph type="title"/>
          </p:nvPr>
        </p:nvSpPr>
        <p:spPr>
          <a:prstGeom prst="rect">
            <a:avLst/>
          </a:prstGeom>
        </p:spPr>
        <p:txBody>
          <a:bodyPr/>
          <a:lstStyle/>
          <a:p>
            <a:pPr/>
            <a:r>
              <a:t>II.A) Organisations du travail et groupes professionnels</a:t>
            </a:r>
          </a:p>
        </p:txBody>
      </p:sp>
      <p:sp>
        <p:nvSpPr>
          <p:cNvPr id="551" name="Shape 551"/>
          <p:cNvSpPr/>
          <p:nvPr>
            <p:ph type="body" idx="1"/>
          </p:nvPr>
        </p:nvSpPr>
        <p:spPr>
          <a:xfrm>
            <a:off x="360952" y="2592140"/>
            <a:ext cx="12660632" cy="6728320"/>
          </a:xfrm>
          <a:prstGeom prst="rect">
            <a:avLst/>
          </a:prstGeom>
        </p:spPr>
        <p:txBody>
          <a:bodyPr/>
          <a:lstStyle/>
          <a:p>
            <a:pPr>
              <a:spcBef>
                <a:spcPts val="700"/>
              </a:spcBef>
              <a:buBlip>
                <a:blip r:embed="rId3"/>
              </a:buBlip>
            </a:pPr>
            <a:r>
              <a:t>Qu’est-ce qu’une profession ? </a:t>
            </a:r>
          </a:p>
          <a:p>
            <a:pPr marL="406400" indent="-406400">
              <a:spcBef>
                <a:spcPts val="700"/>
              </a:spcBef>
              <a:buSzPct val="36663"/>
              <a:buBlip>
                <a:blip r:embed="rId4"/>
              </a:buBlip>
              <a:defRPr spc="0" sz="3600">
                <a:solidFill>
                  <a:srgbClr val="F0D6AC"/>
                </a:solidFill>
              </a:defRPr>
            </a:pPr>
            <a:r>
              <a:t>deux approches des professions :</a:t>
            </a:r>
          </a:p>
          <a:p>
            <a:pPr lvl="1">
              <a:spcBef>
                <a:spcPts val="700"/>
              </a:spcBef>
              <a:buBlip>
                <a:blip r:embed="rId4"/>
              </a:buBlip>
            </a:pPr>
            <a:r>
              <a:t>approche fonctionnaliste des professions :</a:t>
            </a:r>
          </a:p>
          <a:p>
            <a:pPr lvl="2">
              <a:spcBef>
                <a:spcPts val="700"/>
              </a:spcBef>
              <a:buBlip>
                <a:blip r:embed="rId4"/>
              </a:buBlip>
            </a:pPr>
            <a:r>
              <a:t>une compétence exclusive reconnue dans un domaine</a:t>
            </a:r>
          </a:p>
          <a:p>
            <a:pPr lvl="2">
              <a:spcBef>
                <a:spcPts val="700"/>
              </a:spcBef>
              <a:buBlip>
                <a:blip r:embed="rId4"/>
              </a:buBlip>
            </a:pPr>
            <a:r>
              <a:t>un niveau de qualification élevé</a:t>
            </a:r>
          </a:p>
          <a:p>
            <a:pPr lvl="2">
              <a:spcBef>
                <a:spcPts val="700"/>
              </a:spcBef>
              <a:buBlip>
                <a:blip r:embed="rId4"/>
              </a:buBlip>
            </a:pPr>
            <a:r>
              <a:t>une grande autonomie d’exercice</a:t>
            </a:r>
          </a:p>
          <a:p>
            <a:pPr lvl="2">
              <a:spcBef>
                <a:spcPts val="700"/>
              </a:spcBef>
              <a:buBlip>
                <a:blip r:embed="rId4"/>
              </a:buBlip>
            </a:pPr>
            <a:r>
              <a:t>certains métiers ne sont pas des professions (occupations)</a:t>
            </a:r>
          </a:p>
          <a:p>
            <a:pPr lvl="1">
              <a:spcBef>
                <a:spcPts val="700"/>
              </a:spcBef>
              <a:buBlip>
                <a:blip r:embed="rId4"/>
              </a:buBlip>
            </a:pPr>
            <a:r>
              <a:t>approche interactionniste :</a:t>
            </a:r>
          </a:p>
          <a:p>
            <a:pPr lvl="2">
              <a:spcBef>
                <a:spcPts val="700"/>
              </a:spcBef>
              <a:buBlip>
                <a:blip r:embed="rId4"/>
              </a:buBlip>
            </a:pPr>
            <a:r>
              <a:t>un «folk concept» (H. Becker, 1956)</a:t>
            </a:r>
          </a:p>
          <a:p>
            <a:pPr lvl="2">
              <a:spcBef>
                <a:spcPts val="700"/>
              </a:spcBef>
              <a:buBlip>
                <a:blip r:embed="rId4"/>
              </a:buBlip>
            </a:pPr>
            <a:r>
              <a:t>toute profession cherche à se réserver un domaine de compétence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5" name="Shape 555"/>
          <p:cNvSpPr/>
          <p:nvPr>
            <p:ph type="title"/>
          </p:nvPr>
        </p:nvSpPr>
        <p:spPr>
          <a:prstGeom prst="rect">
            <a:avLst/>
          </a:prstGeom>
        </p:spPr>
        <p:txBody>
          <a:bodyPr/>
          <a:lstStyle>
            <a:lvl1pPr>
              <a:buBlip>
                <a:blip r:embed="rId3"/>
              </a:buBlip>
            </a:lvl1pPr>
          </a:lstStyle>
          <a:p>
            <a:pPr/>
            <a:r>
              <a:t>L’approche interactionniste des groupes professionnels </a:t>
            </a:r>
          </a:p>
        </p:txBody>
      </p:sp>
      <p:sp>
        <p:nvSpPr>
          <p:cNvPr id="556" name="Shape 556"/>
          <p:cNvSpPr/>
          <p:nvPr>
            <p:ph type="body" idx="1"/>
          </p:nvPr>
        </p:nvSpPr>
        <p:spPr>
          <a:xfrm>
            <a:off x="383416" y="2534271"/>
            <a:ext cx="12237969" cy="6844058"/>
          </a:xfrm>
          <a:prstGeom prst="rect">
            <a:avLst/>
          </a:prstGeom>
        </p:spPr>
        <p:txBody>
          <a:bodyPr/>
          <a:lstStyle/>
          <a:p>
            <a:pPr marL="383822" indent="-383822">
              <a:spcBef>
                <a:spcPts val="700"/>
              </a:spcBef>
              <a:buBlip>
                <a:blip r:embed="rId4"/>
              </a:buBlip>
              <a:defRPr sz="3400"/>
            </a:pPr>
            <a:r>
              <a:t>Everett Hughes, </a:t>
            </a:r>
            <a:r>
              <a:rPr u="sng"/>
              <a:t>Le regard sociologique</a:t>
            </a:r>
          </a:p>
          <a:p>
            <a:pPr marL="383822" indent="-383822">
              <a:spcBef>
                <a:spcPts val="700"/>
              </a:spcBef>
              <a:buBlip>
                <a:blip r:embed="rId4"/>
              </a:buBlip>
              <a:defRPr sz="3400"/>
            </a:pPr>
            <a:r>
              <a:t>Un métier émerge autour d’un </a:t>
            </a:r>
            <a:r>
              <a:rPr>
                <a:solidFill>
                  <a:srgbClr val="9EFCFF"/>
                </a:solidFill>
              </a:rPr>
              <a:t>mandat</a:t>
            </a:r>
            <a:r>
              <a:t> qui définit son « domaine d’exclusivité »</a:t>
            </a:r>
          </a:p>
          <a:p>
            <a:pPr marL="383822" indent="-383822">
              <a:spcBef>
                <a:spcPts val="700"/>
              </a:spcBef>
              <a:buBlip>
                <a:blip r:embed="rId4"/>
              </a:buBlip>
              <a:defRPr sz="3400"/>
            </a:pPr>
            <a:r>
              <a:t>intérêt pour les « petits métiers »</a:t>
            </a:r>
          </a:p>
          <a:p>
            <a:pPr marL="383822" indent="-383822">
              <a:spcBef>
                <a:spcPts val="700"/>
              </a:spcBef>
              <a:buBlip>
                <a:blip r:embed="rId4"/>
              </a:buBlip>
              <a:defRPr sz="3400"/>
            </a:pPr>
            <a:r>
              <a:t>une définition des tâches remise en jeu dans les interactions : </a:t>
            </a:r>
            <a:r>
              <a:rPr>
                <a:solidFill>
                  <a:srgbClr val="9EFCFF"/>
                </a:solidFill>
              </a:rPr>
              <a:t>division morale</a:t>
            </a:r>
            <a:r>
              <a:t> et </a:t>
            </a:r>
            <a:r>
              <a:rPr>
                <a:solidFill>
                  <a:srgbClr val="9EFCFF"/>
                </a:solidFill>
              </a:rPr>
              <a:t>division technique </a:t>
            </a:r>
            <a:r>
              <a:t>du travail</a:t>
            </a:r>
          </a:p>
          <a:p>
            <a:pPr lvl="1" marL="828322" indent="-383822">
              <a:spcBef>
                <a:spcPts val="700"/>
              </a:spcBef>
              <a:buBlip>
                <a:blip r:embed="rId4"/>
              </a:buBlip>
              <a:defRPr sz="3400"/>
            </a:pPr>
            <a:r>
              <a:t>comment déléguer les taches subalternes aux autres ?</a:t>
            </a:r>
          </a:p>
          <a:p>
            <a:pPr lvl="1" marL="828322" indent="-383822">
              <a:spcBef>
                <a:spcPts val="700"/>
              </a:spcBef>
              <a:buBlip>
                <a:blip r:embed="rId4"/>
              </a:buBlip>
              <a:defRPr sz="3400"/>
            </a:pPr>
            <a:r>
              <a:t>Importance du « </a:t>
            </a:r>
            <a:r>
              <a:rPr>
                <a:solidFill>
                  <a:srgbClr val="9EFCFF"/>
                </a:solidFill>
              </a:rPr>
              <a:t>sale boulot </a:t>
            </a:r>
            <a:r>
              <a:t>»  dans la division morale. </a:t>
            </a:r>
          </a:p>
          <a:p>
            <a:pPr lvl="1" marL="828322" indent="-383822">
              <a:spcBef>
                <a:spcPts val="700"/>
              </a:spcBef>
              <a:buBlip>
                <a:blip r:embed="rId4"/>
              </a:buBlip>
              <a:defRPr sz="3400"/>
            </a:pPr>
            <a:r>
              <a:t>Toutes les professions ont un « sale boulot ». </a:t>
            </a:r>
          </a:p>
          <a:p>
            <a:pPr lvl="1" marL="828322" indent="-383822">
              <a:spcBef>
                <a:spcPts val="700"/>
              </a:spcBef>
              <a:buBlip>
                <a:blip r:embed="rId4"/>
              </a:buBlip>
              <a:defRPr sz="3400"/>
            </a:pPr>
            <a:r>
              <a:t>Exp des infirmières : tâches en interaction avec les patients valorisées (explications, diagnostic), mais une part de « sale boulot » (les soins répétitifs, nettoyer les corps, etc.)</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0" name="Shape 560"/>
          <p:cNvSpPr/>
          <p:nvPr>
            <p:ph type="body" idx="1"/>
          </p:nvPr>
        </p:nvSpPr>
        <p:spPr>
          <a:xfrm>
            <a:off x="527641" y="341501"/>
            <a:ext cx="12156414" cy="9213195"/>
          </a:xfrm>
          <a:prstGeom prst="rect">
            <a:avLst/>
          </a:prstGeom>
        </p:spPr>
        <p:txBody>
          <a:bodyPr/>
          <a:lstStyle/>
          <a:p>
            <a:pPr>
              <a:buBlip>
                <a:blip r:embed="rId2"/>
              </a:buBlip>
            </a:pPr>
            <a:r>
              <a:t>A. Strauss : «l’hôpital et son ordre négocié» (1963) publié dans </a:t>
            </a:r>
            <a:r>
              <a:rPr u="sng"/>
              <a:t>La trame de la négociation</a:t>
            </a:r>
            <a:r>
              <a:t> (1992)  : </a:t>
            </a:r>
          </a:p>
          <a:p>
            <a:pPr lvl="1">
              <a:buBlip>
                <a:blip r:embed="rId2"/>
              </a:buBlip>
            </a:pPr>
            <a:r>
              <a:t>l’hôpital ne peut être conçu comme un ensemble de règles s’imposant verticalement, les règles sont en fait négociées par les acteurs. </a:t>
            </a:r>
          </a:p>
          <a:p>
            <a:pPr lvl="1">
              <a:buBlip>
                <a:blip r:embed="rId2"/>
              </a:buBlip>
            </a:pPr>
            <a:r>
              <a:t>L’hôpital constitue un monde social : chacun doit y réapprendre son rôle.</a:t>
            </a:r>
          </a:p>
          <a:p>
            <a:pPr lvl="1">
              <a:buBlip>
                <a:blip r:embed="rId2"/>
              </a:buBlip>
            </a:pPr>
            <a:r>
              <a:t>l’efficacité des traitements dépend de la coopération entre les médecins, les infirmières… et les malades :</a:t>
            </a:r>
          </a:p>
          <a:p>
            <a:pPr lvl="2">
              <a:buBlip>
                <a:blip r:embed="rId2"/>
              </a:buBlip>
            </a:pPr>
            <a:r>
              <a:t>les traitements sont l’objet d’un réajustement progressif en fonction des interactions, pour établir un diagnostic</a:t>
            </a:r>
          </a:p>
          <a:p>
            <a:pPr lvl="2">
              <a:buBlip>
                <a:blip r:embed="rId2"/>
              </a:buBlip>
            </a:pPr>
            <a:r>
              <a:t>les médecins doivent négocier les traitements</a:t>
            </a:r>
          </a:p>
          <a:p>
            <a:pPr lvl="2">
              <a:buBlip>
                <a:blip r:embed="rId2"/>
              </a:buBlip>
            </a:pPr>
            <a:r>
              <a:t>les malades « coopératifs » ne sont pas traités comme les malades « non coopératifs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ph type="title"/>
          </p:nvPr>
        </p:nvSpPr>
        <p:spPr>
          <a:prstGeom prst="rect">
            <a:avLst/>
          </a:prstGeom>
        </p:spPr>
        <p:txBody>
          <a:bodyPr/>
          <a:lstStyle>
            <a:lvl1pPr>
              <a:buBlip>
                <a:blip r:embed="rId3"/>
              </a:buBlip>
            </a:lvl1pPr>
          </a:lstStyle>
          <a:p>
            <a:pPr/>
            <a:r>
              <a:t>Comment se fonde le pouvoir d’une profession ? Le cas des médecins</a:t>
            </a:r>
          </a:p>
        </p:txBody>
      </p:sp>
      <p:sp>
        <p:nvSpPr>
          <p:cNvPr id="563" name="Shape 563"/>
          <p:cNvSpPr/>
          <p:nvPr>
            <p:ph type="body" idx="1"/>
          </p:nvPr>
        </p:nvSpPr>
        <p:spPr>
          <a:xfrm>
            <a:off x="311499" y="2540472"/>
            <a:ext cx="12381802" cy="6831656"/>
          </a:xfrm>
          <a:prstGeom prst="rect">
            <a:avLst/>
          </a:prstGeom>
        </p:spPr>
        <p:txBody>
          <a:bodyPr/>
          <a:lstStyle/>
          <a:p>
            <a:pPr>
              <a:spcBef>
                <a:spcPts val="800"/>
              </a:spcBef>
              <a:buBlip>
                <a:blip r:embed="rId4"/>
              </a:buBlip>
              <a:defRPr sz="3100"/>
            </a:pPr>
            <a:r>
              <a:t>E. Freidson, </a:t>
            </a:r>
            <a:r>
              <a:rPr u="sng"/>
              <a:t>La profession médicale</a:t>
            </a:r>
            <a:r>
              <a:t> (1970 - trad. 1984)</a:t>
            </a:r>
          </a:p>
          <a:p>
            <a:pPr>
              <a:spcBef>
                <a:spcPts val="800"/>
              </a:spcBef>
              <a:buBlip>
                <a:blip r:embed="rId4"/>
              </a:buBlip>
              <a:defRPr sz="3100"/>
            </a:pPr>
            <a:r>
              <a:t>Comment les médecins ont-ils imposé leur monopole d’activité ? </a:t>
            </a:r>
          </a:p>
          <a:p>
            <a:pPr lvl="1">
              <a:spcBef>
                <a:spcPts val="800"/>
              </a:spcBef>
              <a:buBlip>
                <a:blip r:embed="rId4"/>
              </a:buBlip>
              <a:defRPr sz="3100"/>
            </a:pPr>
            <a:r>
              <a:rPr b="1"/>
              <a:t>Médecins d’hier</a:t>
            </a:r>
            <a:r>
              <a:t> (XIXe s.) : une </a:t>
            </a:r>
            <a:r>
              <a:rPr b="1"/>
              <a:t>profession savante </a:t>
            </a:r>
            <a:r>
              <a:t>formée à la faculté, en concurrence avec d’autres activités de soin, des charlatans…</a:t>
            </a:r>
          </a:p>
          <a:p>
            <a:pPr lvl="1">
              <a:spcBef>
                <a:spcPts val="800"/>
              </a:spcBef>
              <a:buBlip>
                <a:blip r:embed="rId4"/>
              </a:buBlip>
              <a:defRPr sz="3100"/>
            </a:pPr>
            <a:r>
              <a:rPr b="1"/>
              <a:t>Nouveaux médecins</a:t>
            </a:r>
            <a:r>
              <a:t> (fin XIXe s.) : </a:t>
            </a:r>
          </a:p>
          <a:p>
            <a:pPr lvl="2">
              <a:spcBef>
                <a:spcPts val="800"/>
              </a:spcBef>
              <a:buBlip>
                <a:blip r:embed="rId4"/>
              </a:buBlip>
              <a:defRPr sz="3100"/>
            </a:pPr>
            <a:r>
              <a:t>le développement des sciences médicales permet des techniques plus efficaces mais ne suffit pas. </a:t>
            </a:r>
          </a:p>
          <a:p>
            <a:pPr lvl="2">
              <a:spcBef>
                <a:spcPts val="800"/>
              </a:spcBef>
              <a:buBlip>
                <a:blip r:embed="rId4"/>
              </a:buBlip>
              <a:defRPr sz="3100"/>
            </a:pPr>
            <a:r>
              <a:t>Une </a:t>
            </a:r>
            <a:r>
              <a:rPr b="1"/>
              <a:t>profession consultante</a:t>
            </a:r>
            <a:r>
              <a:t> : établissement collectif d’un monopole sur un domaine, par un « milieu de travail » partagé, qui exerce un contrôle progressif sur ses membres, sanctionne les pratiques fautives, etc…</a:t>
            </a:r>
          </a:p>
          <a:p>
            <a:pPr lvl="2">
              <a:spcBef>
                <a:spcPts val="800"/>
              </a:spcBef>
              <a:buBlip>
                <a:blip r:embed="rId4"/>
              </a:buBlip>
              <a:defRPr sz="3100"/>
            </a:pPr>
            <a:r>
              <a:t>Rôle décisif de l’éducation du public aux nouvelles pratiques pour gagner la confiance et le monopole d’exercice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7" name="Shape 567"/>
          <p:cNvSpPr/>
          <p:nvPr>
            <p:ph type="title"/>
          </p:nvPr>
        </p:nvSpPr>
        <p:spPr>
          <a:xfrm>
            <a:off x="538991" y="202896"/>
            <a:ext cx="11926818" cy="2286608"/>
          </a:xfrm>
          <a:prstGeom prst="rect">
            <a:avLst/>
          </a:prstGeom>
        </p:spPr>
        <p:txBody>
          <a:bodyPr/>
          <a:lstStyle>
            <a:lvl1pPr>
              <a:buBlip>
                <a:blip r:embed="rId2"/>
              </a:buBlip>
            </a:lvl1pPr>
          </a:lstStyle>
          <a:p>
            <a:pPr/>
            <a:r>
              <a:t>Les conflits de territoires entre groupes professionnels</a:t>
            </a:r>
          </a:p>
        </p:txBody>
      </p:sp>
      <p:sp>
        <p:nvSpPr>
          <p:cNvPr id="568" name="Shape 568"/>
          <p:cNvSpPr/>
          <p:nvPr>
            <p:ph type="body" idx="1"/>
          </p:nvPr>
        </p:nvSpPr>
        <p:spPr>
          <a:xfrm>
            <a:off x="445189" y="2549775"/>
            <a:ext cx="12114422" cy="6813049"/>
          </a:xfrm>
          <a:prstGeom prst="rect">
            <a:avLst/>
          </a:prstGeom>
        </p:spPr>
        <p:txBody>
          <a:bodyPr/>
          <a:lstStyle/>
          <a:p>
            <a:pPr marL="383822" indent="-383822">
              <a:buBlip>
                <a:blip r:embed="rId3"/>
              </a:buBlip>
              <a:defRPr sz="3400"/>
            </a:pPr>
            <a:r>
              <a:rPr b="1"/>
              <a:t>Andrew Abbott</a:t>
            </a:r>
            <a:r>
              <a:t> (1988), </a:t>
            </a:r>
            <a:r>
              <a:rPr u="sng"/>
              <a:t>Le système des professions</a:t>
            </a:r>
            <a:r>
              <a:t> :</a:t>
            </a:r>
          </a:p>
          <a:p>
            <a:pPr marL="383822" indent="-383822">
              <a:buBlip>
                <a:blip r:embed="rId3"/>
              </a:buBlip>
              <a:defRPr sz="3400"/>
            </a:pPr>
            <a:r>
              <a:t>les professions  constituent un espace mouvant de conflits. et de concurrence pour « imposer leur </a:t>
            </a:r>
            <a:r>
              <a:rPr b="1"/>
              <a:t>récit</a:t>
            </a:r>
            <a:r>
              <a:t> » sur leur propre légitimité</a:t>
            </a:r>
          </a:p>
          <a:p>
            <a:pPr lvl="1" marL="828322" indent="-383822">
              <a:buBlip>
                <a:blip r:embed="rId3"/>
              </a:buBlip>
              <a:defRPr sz="3400"/>
            </a:pPr>
            <a:r>
              <a:t>définition relationnelle des professions, pour dépasser l’opposition entre interactionnistes et fonctionnalistes</a:t>
            </a:r>
          </a:p>
          <a:p>
            <a:pPr marL="383822" indent="-383822">
              <a:buBlip>
                <a:blip r:embed="rId3"/>
              </a:buBlip>
              <a:defRPr sz="3400"/>
            </a:pPr>
            <a:r>
              <a:t>Un territoire professionnel repose sur la capacité à imposer un </a:t>
            </a:r>
            <a:r>
              <a:rPr b="1"/>
              <a:t>problème</a:t>
            </a:r>
            <a:r>
              <a:t> et le </a:t>
            </a:r>
            <a:r>
              <a:rPr b="1"/>
              <a:t>traitement</a:t>
            </a:r>
            <a:r>
              <a:t> qu'elle propose.</a:t>
            </a:r>
          </a:p>
          <a:p>
            <a:pPr marL="383822" indent="-383822">
              <a:buBlip>
                <a:blip r:embed="rId3"/>
              </a:buBlip>
              <a:defRPr sz="3400"/>
            </a:pPr>
            <a:r>
              <a:t>L’ensemble des territoires font système, mais de façon mouvante, selon la capacité à s’imposer dans les différentes arènes : rapport au public, aux autorités et aux autres profession</a:t>
            </a:r>
          </a:p>
          <a:p>
            <a:pPr marL="383822" indent="-383822">
              <a:buBlip>
                <a:blip r:embed="rId3"/>
              </a:buBlip>
              <a:defRPr sz="3400"/>
            </a:pPr>
            <a:r>
              <a:t>Exemple d’Abbott : l’invention des professions chargée du « comportement » (psychologogues, psychiatres, addictologues…)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0" name="Shape 570"/>
          <p:cNvSpPr/>
          <p:nvPr>
            <p:ph type="title"/>
          </p:nvPr>
        </p:nvSpPr>
        <p:spPr>
          <a:prstGeom prst="rect">
            <a:avLst/>
          </a:prstGeom>
        </p:spPr>
        <p:txBody>
          <a:bodyPr/>
          <a:lstStyle/>
          <a:p>
            <a:pPr/>
            <a:r>
              <a:t>II.B) La socialisation et la construction des identités professionnelles</a:t>
            </a:r>
          </a:p>
        </p:txBody>
      </p:sp>
      <p:sp>
        <p:nvSpPr>
          <p:cNvPr id="571" name="Shape 571"/>
          <p:cNvSpPr/>
          <p:nvPr>
            <p:ph type="body" idx="1"/>
          </p:nvPr>
        </p:nvSpPr>
        <p:spPr>
          <a:xfrm>
            <a:off x="482600" y="2727857"/>
            <a:ext cx="12039600" cy="6695234"/>
          </a:xfrm>
          <a:prstGeom prst="rect">
            <a:avLst/>
          </a:prstGeom>
        </p:spPr>
        <p:txBody>
          <a:bodyPr/>
          <a:lstStyle/>
          <a:p>
            <a:pPr marL="406400" indent="-406400">
              <a:spcBef>
                <a:spcPts val="1000"/>
              </a:spcBef>
              <a:buSzPct val="36663"/>
              <a:buBlip>
                <a:blip r:embed="rId3"/>
              </a:buBlip>
              <a:defRPr spc="0" sz="3200">
                <a:solidFill>
                  <a:srgbClr val="F0D6AC"/>
                </a:solidFill>
              </a:defRPr>
            </a:pPr>
            <a:r>
              <a:t>Chaque profession repose sur un système normatif, qui garantit la légitimité de son action… et son pouvoir de contrôle sur son activité : </a:t>
            </a:r>
          </a:p>
          <a:p>
            <a:pPr lvl="2">
              <a:spcBef>
                <a:spcPts val="1000"/>
              </a:spcBef>
              <a:buBlip>
                <a:blip r:embed="rId3"/>
              </a:buBlip>
              <a:defRPr sz="3200"/>
            </a:pPr>
            <a:r>
              <a:t>création du Conseil de l’Ordre des médecins en 1940 sous Vichy : adoption des principes tarifaires de la « charte de 1927 »</a:t>
            </a:r>
          </a:p>
          <a:p>
            <a:pPr lvl="2">
              <a:spcBef>
                <a:spcPts val="1000"/>
              </a:spcBef>
              <a:buBlip>
                <a:blip r:embed="rId3"/>
              </a:buBlip>
              <a:defRPr sz="3200"/>
            </a:pPr>
            <a:r>
              <a:t>premier code de déontologie en 1941. </a:t>
            </a:r>
          </a:p>
          <a:p>
            <a:pPr lvl="2">
              <a:spcBef>
                <a:spcPts val="1000"/>
              </a:spcBef>
              <a:buBlip>
                <a:blip r:embed="rId3"/>
              </a:buBlip>
              <a:defRPr sz="3200"/>
            </a:pPr>
            <a:r>
              <a:t>Dissolution du Conseil de l’Ordre des médecins en 1944.</a:t>
            </a:r>
          </a:p>
          <a:p>
            <a:pPr lvl="2">
              <a:spcBef>
                <a:spcPts val="1000"/>
              </a:spcBef>
              <a:buBlip>
                <a:blip r:embed="rId3"/>
              </a:buBlip>
              <a:defRPr sz="3200"/>
            </a:pPr>
            <a:r>
              <a:t>Nouveau </a:t>
            </a:r>
            <a:r>
              <a:rPr b="1"/>
              <a:t>Conseil de l’Ordre des médecin</a:t>
            </a:r>
            <a:r>
              <a:t>s en 1947 : adhésion obligatoire, application du code de déontologie médicale. C’est l’interlocuteur du gouvernement sur les réformes de santé, et contrôle l’exercice de la profession médicale. </a:t>
            </a:r>
          </a:p>
          <a:p>
            <a:pPr lvl="1">
              <a:spcBef>
                <a:spcPts val="1000"/>
              </a:spcBef>
              <a:buBlip>
                <a:blip r:embed="rId3"/>
              </a:buBlip>
              <a:defRPr sz="3200"/>
            </a:pPr>
            <a:r>
              <a:t>rôle de la </a:t>
            </a:r>
            <a:r>
              <a:rPr b="1"/>
              <a:t>socialisation professionnelle</a:t>
            </a:r>
            <a:r>
              <a:t> indispensable pour rapprocher la régulation professionnelle et les comportements.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Shape 575"/>
          <p:cNvSpPr/>
          <p:nvPr>
            <p:ph type="title"/>
          </p:nvPr>
        </p:nvSpPr>
        <p:spPr>
          <a:prstGeom prst="rect">
            <a:avLst/>
          </a:prstGeom>
        </p:spPr>
        <p:txBody>
          <a:bodyPr/>
          <a:lstStyle>
            <a:lvl1pPr>
              <a:buBlip>
                <a:blip r:embed="rId2"/>
              </a:buBlip>
            </a:lvl1pPr>
          </a:lstStyle>
          <a:p>
            <a:pPr/>
            <a:r>
              <a:t>Comment devient-on médecin ? La socialisation anticipatrice</a:t>
            </a:r>
          </a:p>
        </p:txBody>
      </p:sp>
      <p:sp>
        <p:nvSpPr>
          <p:cNvPr id="576" name="Shape 576"/>
          <p:cNvSpPr/>
          <p:nvPr>
            <p:ph type="body" idx="1"/>
          </p:nvPr>
        </p:nvSpPr>
        <p:spPr>
          <a:xfrm>
            <a:off x="715166" y="2640405"/>
            <a:ext cx="11892870" cy="6631790"/>
          </a:xfrm>
          <a:prstGeom prst="rect">
            <a:avLst/>
          </a:prstGeom>
        </p:spPr>
        <p:txBody>
          <a:bodyPr/>
          <a:lstStyle/>
          <a:p>
            <a:pPr>
              <a:buBlip>
                <a:blip r:embed="rId3"/>
              </a:buBlip>
            </a:pPr>
            <a:r>
              <a:t>Robert K. Merton, </a:t>
            </a:r>
            <a:r>
              <a:rPr u="sng"/>
              <a:t>The student physician</a:t>
            </a:r>
            <a:r>
              <a:t> (1957) :</a:t>
            </a:r>
          </a:p>
          <a:p>
            <a:pPr lvl="1">
              <a:buBlip>
                <a:blip r:embed="rId3"/>
              </a:buBlip>
            </a:pPr>
            <a:r>
              <a:t>Grande enquête collective portant sur plusieurs centaines d’étudiants en médecine,  suivi de journaux de médecins sur plusieurs années, pour saisir les étapes de la socialisation.</a:t>
            </a:r>
          </a:p>
          <a:p>
            <a:pPr lvl="1">
              <a:buBlip>
                <a:blip r:embed="rId3"/>
              </a:buBlip>
            </a:pPr>
            <a:r>
              <a:t>socialisation anticipatrice : les futurs médecins doivent se former à leur rôle à venir en adoptant par anticipation certains comportements (les internes par ex).</a:t>
            </a:r>
          </a:p>
          <a:p>
            <a:pPr lvl="1">
              <a:buBlip>
                <a:blip r:embed="rId3"/>
              </a:buBlip>
            </a:pPr>
            <a:r>
              <a:t>Un ajustement complexe : apprendre à échapper à la fois à un trop grand stress dans le métier, et en même temps à un détachement excessif.</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8" name="Shape 578"/>
          <p:cNvSpPr/>
          <p:nvPr>
            <p:ph type="title"/>
          </p:nvPr>
        </p:nvSpPr>
        <p:spPr>
          <a:prstGeom prst="rect">
            <a:avLst/>
          </a:prstGeom>
        </p:spPr>
        <p:txBody>
          <a:bodyPr/>
          <a:lstStyle>
            <a:lvl1pPr>
              <a:buBlip>
                <a:blip r:embed="rId2"/>
              </a:buBlip>
            </a:lvl1pPr>
          </a:lstStyle>
          <a:p>
            <a:pPr/>
            <a:r>
              <a:t>Deux exemples de gestion complexe des identités professionnelles :</a:t>
            </a:r>
          </a:p>
        </p:txBody>
      </p:sp>
      <p:sp>
        <p:nvSpPr>
          <p:cNvPr id="579" name="Shape 579"/>
          <p:cNvSpPr/>
          <p:nvPr>
            <p:ph type="body" idx="1"/>
          </p:nvPr>
        </p:nvSpPr>
        <p:spPr>
          <a:xfrm>
            <a:off x="482600" y="2324529"/>
            <a:ext cx="12039600" cy="7263542"/>
          </a:xfrm>
          <a:prstGeom prst="rect">
            <a:avLst/>
          </a:prstGeom>
        </p:spPr>
        <p:txBody>
          <a:bodyPr/>
          <a:lstStyle/>
          <a:p>
            <a:pPr marL="372533" indent="-372533">
              <a:buBlip>
                <a:blip r:embed="rId3"/>
              </a:buBlip>
            </a:pPr>
            <a:r>
              <a:t>Anne Paillet, </a:t>
            </a:r>
            <a:r>
              <a:rPr u="sng"/>
              <a:t>Sauver la vie, donner la mort</a:t>
            </a:r>
            <a:r>
              <a:t>. Une sociologie de l’éthique en réanimation néonatale (2007) :</a:t>
            </a:r>
          </a:p>
          <a:p>
            <a:pPr lvl="1" marL="817033" indent="-372533">
              <a:buBlip>
                <a:blip r:embed="rId3"/>
              </a:buBlip>
            </a:pPr>
            <a:r>
              <a:t>comprendre les  «décisions difficiles», : moment où l’on décide d’intuber ou pas un prématuré.</a:t>
            </a:r>
          </a:p>
          <a:p>
            <a:pPr lvl="1" marL="817033" indent="-372533">
              <a:buBlip>
                <a:blip r:embed="rId3"/>
              </a:buBlip>
            </a:pPr>
            <a:r>
              <a:t>divergences professionnelles liées aux interactions caractéristiques de leur métier :</a:t>
            </a:r>
          </a:p>
          <a:p>
            <a:pPr lvl="2" marL="1261533" indent="-372533">
              <a:buBlip>
                <a:blip r:embed="rId3"/>
              </a:buBlip>
            </a:pPr>
            <a:r>
              <a:t>les infirmières évaluent davantage l’état des parents</a:t>
            </a:r>
          </a:p>
          <a:p>
            <a:pPr lvl="2" marL="1261533" indent="-372533">
              <a:buBlip>
                <a:blip r:embed="rId3"/>
              </a:buBlip>
            </a:pPr>
            <a:r>
              <a:t>les médecins : la viabilité plus que les séquelles ?</a:t>
            </a:r>
          </a:p>
          <a:p>
            <a:pPr lvl="1" marL="817033" indent="-372533">
              <a:buBlip>
                <a:blip r:embed="rId3"/>
              </a:buBlip>
            </a:pPr>
            <a:r>
              <a:t>conflits d’identités professionnelles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body" idx="1"/>
          </p:nvPr>
        </p:nvSpPr>
        <p:spPr>
          <a:xfrm>
            <a:off x="470007" y="368794"/>
            <a:ext cx="12064786" cy="9016012"/>
          </a:xfrm>
          <a:prstGeom prst="rect">
            <a:avLst/>
          </a:prstGeom>
        </p:spPr>
        <p:txBody>
          <a:bodyPr/>
          <a:lstStyle/>
          <a:p>
            <a:pPr>
              <a:buBlip>
                <a:blip r:embed="rId2"/>
              </a:buBlip>
              <a:defRPr sz="3300"/>
            </a:pPr>
            <a:r>
              <a:t>Emmanuelle Zolesio (2012), </a:t>
            </a:r>
            <a:r>
              <a:rPr u="sng"/>
              <a:t>Chirurgiens au féminin ? Des femmes dans un métier d’hommes</a:t>
            </a:r>
          </a:p>
          <a:p>
            <a:pPr lvl="1">
              <a:buBlip>
                <a:blip r:embed="rId2"/>
              </a:buBlip>
              <a:defRPr sz="3300"/>
            </a:pPr>
            <a:r>
              <a:t>Un taux de féminisation faible (23 %) par rapport aux autres médecins</a:t>
            </a:r>
          </a:p>
          <a:p>
            <a:pPr lvl="1">
              <a:buBlip>
                <a:blip r:embed="rId2"/>
              </a:buBlip>
              <a:defRPr sz="3300"/>
            </a:pPr>
            <a:r>
              <a:t>Rôle décisif d’une « matrice de socialisation » marquée par la culture masculine :</a:t>
            </a:r>
          </a:p>
          <a:p>
            <a:pPr lvl="2">
              <a:buBlip>
                <a:blip r:embed="rId2"/>
              </a:buBlip>
              <a:defRPr sz="3300"/>
            </a:pPr>
            <a:r>
              <a:t>dispositions à l’assurance sociale, au leadership, à l’endurance… </a:t>
            </a:r>
          </a:p>
          <a:p>
            <a:pPr lvl="2">
              <a:buBlip>
                <a:blip r:embed="rId2"/>
              </a:buBlip>
              <a:defRPr sz="3300"/>
            </a:pPr>
            <a:r>
              <a:t>attitude condescendante par rapport aux infirmières… </a:t>
            </a:r>
          </a:p>
          <a:p>
            <a:pPr lvl="2">
              <a:buBlip>
                <a:blip r:embed="rId2"/>
              </a:buBlip>
              <a:defRPr sz="3300"/>
            </a:pPr>
            <a:r>
              <a:t>dispositions agnostiques dans les rapports entre médecins, internes, etc. </a:t>
            </a:r>
          </a:p>
          <a:p>
            <a:pPr lvl="1">
              <a:buBlip>
                <a:blip r:embed="rId2"/>
              </a:buBlip>
              <a:defRPr sz="3300"/>
            </a:pPr>
            <a:r>
              <a:t>Des femmes chirurgiennes qui doivent trouver leurs marques :</a:t>
            </a:r>
          </a:p>
          <a:p>
            <a:pPr lvl="2">
              <a:buBlip>
                <a:blip r:embed="rId2"/>
              </a:buBlip>
              <a:defRPr sz="3300"/>
            </a:pPr>
            <a:r>
              <a:t>Fréquence de la « socialisation inversée » (C. Mennesson) dans leur enfance (pratique intensive du sport, culture du « défi » avec les garçons, etc). </a:t>
            </a:r>
          </a:p>
          <a:p>
            <a:pPr lvl="2">
              <a:buBlip>
                <a:blip r:embed="rId2"/>
              </a:buBlip>
              <a:defRPr sz="3300"/>
            </a:pPr>
            <a:r>
              <a:t>Adoption de codes masculins dans les rapports professionnels</a:t>
            </a:r>
          </a:p>
          <a:p>
            <a:pPr lvl="2">
              <a:buBlip>
                <a:blip r:embed="rId2"/>
              </a:buBlip>
              <a:defRPr sz="3300"/>
            </a:pPr>
            <a:r>
              <a:t>« Démasculinisation » fréquente à l’occasion de la maternité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body" idx="1"/>
          </p:nvPr>
        </p:nvSpPr>
        <p:spPr>
          <a:xfrm>
            <a:off x="490741" y="414702"/>
            <a:ext cx="12023318" cy="8924196"/>
          </a:xfrm>
          <a:prstGeom prst="rect">
            <a:avLst/>
          </a:prstGeom>
        </p:spPr>
        <p:txBody>
          <a:bodyPr/>
          <a:lstStyle/>
          <a:p>
            <a:pPr marL="361244" indent="-361244">
              <a:buBlip>
                <a:blip r:embed="rId2"/>
              </a:buBlip>
              <a:defRPr sz="3200"/>
            </a:pPr>
            <a:r>
              <a:t>Les caractéristiques de l’emploi des aides à domicile :</a:t>
            </a:r>
          </a:p>
          <a:p>
            <a:pPr lvl="1" marL="805744" indent="-361244">
              <a:buBlip>
                <a:blip r:embed="rId2"/>
              </a:buBlip>
              <a:defRPr sz="3200"/>
            </a:pPr>
            <a:r>
              <a:t>Trois </a:t>
            </a:r>
            <a:r>
              <a:rPr b="1"/>
              <a:t>types de tâches </a:t>
            </a:r>
            <a:r>
              <a:t>: </a:t>
            </a:r>
          </a:p>
          <a:p>
            <a:pPr lvl="2" marL="1250244" indent="-361244">
              <a:buBlip>
                <a:blip r:embed="rId2"/>
              </a:buBlip>
              <a:defRPr sz="3200"/>
            </a:pPr>
            <a:r>
              <a:t>les tâches ménagères, </a:t>
            </a:r>
          </a:p>
          <a:p>
            <a:pPr lvl="2" marL="1250244" indent="-361244">
              <a:buBlip>
                <a:blip r:embed="rId2"/>
              </a:buBlip>
              <a:defRPr sz="3200"/>
            </a:pPr>
            <a:r>
              <a:t>les soins aux personnes âgées, </a:t>
            </a:r>
          </a:p>
          <a:p>
            <a:pPr lvl="2" marL="1250244" indent="-361244">
              <a:buBlip>
                <a:blip r:embed="rId2"/>
              </a:buBlip>
              <a:defRPr sz="3200"/>
            </a:pPr>
            <a:r>
              <a:t>les réponses aux demandes des personnes âgées (conversation, aide pour remplir les papiers…).</a:t>
            </a:r>
          </a:p>
          <a:p>
            <a:pPr lvl="1" marL="805744" indent="-361244">
              <a:buBlip>
                <a:blip r:embed="rId2"/>
              </a:buBlip>
              <a:defRPr sz="3200"/>
            </a:pPr>
            <a:r>
              <a:t>Les modalités d’intervention fixées par le code du travail :</a:t>
            </a:r>
          </a:p>
          <a:p>
            <a:pPr lvl="2" marL="1250244" indent="-361244">
              <a:buBlip>
                <a:blip r:embed="rId2"/>
              </a:buBlip>
              <a:defRPr sz="3200"/>
            </a:pPr>
            <a:r>
              <a:t>le mode « </a:t>
            </a:r>
            <a:r>
              <a:rPr b="1"/>
              <a:t>prestataire</a:t>
            </a:r>
            <a:r>
              <a:t> » : un organisme fourni des prestations de services aux personnes à leur domicile, les aides à domicile sont salariés de la structure offrant les services ; </a:t>
            </a:r>
          </a:p>
          <a:p>
            <a:pPr lvl="2" marL="1250244" indent="-361244">
              <a:buBlip>
                <a:blip r:embed="rId2"/>
              </a:buBlip>
              <a:defRPr sz="3200"/>
            </a:pPr>
            <a:r>
              <a:t>le mode « </a:t>
            </a:r>
            <a:r>
              <a:rPr b="1"/>
              <a:t>mandataire</a:t>
            </a:r>
            <a:r>
              <a:t> » : l’organisme place des travailleurs auprès d’un particulier employeur en assurant les formalités administratives d’emploi, le particulier restant l’employeur ; </a:t>
            </a:r>
          </a:p>
          <a:p>
            <a:pPr lvl="2" marL="1250244" indent="-361244">
              <a:buBlip>
                <a:blip r:embed="rId2"/>
              </a:buBlip>
              <a:defRPr sz="3200"/>
            </a:pPr>
            <a:r>
              <a:t>• l’« </a:t>
            </a:r>
            <a:r>
              <a:rPr b="1"/>
              <a:t>emploi direct</a:t>
            </a:r>
            <a:r>
              <a:t> » : le particulier employeur recrute directement un salarié pour lequel il assure lui- même les formalités administratives de l’emploi.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3" name="Shape 583"/>
          <p:cNvSpPr/>
          <p:nvPr>
            <p:ph type="title"/>
          </p:nvPr>
        </p:nvSpPr>
        <p:spPr>
          <a:prstGeom prst="rect">
            <a:avLst/>
          </a:prstGeom>
        </p:spPr>
        <p:txBody>
          <a:bodyPr/>
          <a:lstStyle>
            <a:lvl1pPr>
              <a:buBlip>
                <a:blip r:embed="rId2"/>
              </a:buBlip>
            </a:lvl1pPr>
          </a:lstStyle>
          <a:p>
            <a:pPr/>
            <a:r>
              <a:t>Les difficultés du « modèle vocationnel » des professions aujourd’hui selon F. Dubet</a:t>
            </a:r>
          </a:p>
        </p:txBody>
      </p:sp>
      <p:sp>
        <p:nvSpPr>
          <p:cNvPr id="584" name="Shape 584"/>
          <p:cNvSpPr/>
          <p:nvPr>
            <p:ph type="body" idx="1"/>
          </p:nvPr>
        </p:nvSpPr>
        <p:spPr>
          <a:xfrm>
            <a:off x="136498" y="2423185"/>
            <a:ext cx="12731804" cy="7066230"/>
          </a:xfrm>
          <a:prstGeom prst="rect">
            <a:avLst/>
          </a:prstGeom>
        </p:spPr>
        <p:txBody>
          <a:bodyPr/>
          <a:lstStyle/>
          <a:p>
            <a:pPr marL="406399" indent="-406399">
              <a:buBlip>
                <a:blip r:embed="rId3"/>
              </a:buBlip>
              <a:defRPr sz="2900"/>
            </a:pPr>
            <a:r>
              <a:rPr u="sng"/>
              <a:t>le déclin de l’institution </a:t>
            </a:r>
            <a:r>
              <a:t>(2002) : trois institutions ou les travailleurs font l’expérience du «travail sur autrui» (école, hôpital, travailleurs sociaux) </a:t>
            </a:r>
          </a:p>
          <a:p>
            <a:pPr lvl="1">
              <a:buBlip>
                <a:blip r:embed="rId3"/>
              </a:buBlip>
              <a:defRPr sz="2900"/>
            </a:pPr>
            <a:r>
              <a:t>Hypothèse centrale : le «travail sur autrui» était encadrée auparavant par un «programme institutionnel» qui défendait : </a:t>
            </a:r>
          </a:p>
          <a:p>
            <a:pPr lvl="2">
              <a:buBlip>
                <a:blip r:embed="rId3"/>
              </a:buBlip>
              <a:defRPr sz="2900"/>
            </a:pPr>
            <a:r>
              <a:t>une conception très spécifique du travail sur autrui, qui consiste à suivre un système de valeurs et de règles qui s’appliquent à des individus particuliers. </a:t>
            </a:r>
          </a:p>
          <a:p>
            <a:pPr lvl="2">
              <a:buBlip>
                <a:blip r:embed="rId3"/>
              </a:buBlip>
              <a:defRPr sz="2900"/>
            </a:pPr>
            <a:r>
              <a:t>un modèle vocationnel, sous l’influence historique de l’Eglise</a:t>
            </a:r>
          </a:p>
          <a:p>
            <a:pPr lvl="2">
              <a:buBlip>
                <a:blip r:embed="rId3"/>
              </a:buBlip>
              <a:defRPr sz="2900"/>
            </a:pPr>
            <a:r>
              <a:t>une conception à la fois normalisatrice et autonomisatrice du travail de socialisation sur autrui (cf Durkheim). </a:t>
            </a:r>
          </a:p>
          <a:p>
            <a:pPr marL="406399" indent="-406399">
              <a:buBlip>
                <a:blip r:embed="rId3"/>
              </a:buBlip>
              <a:defRPr sz="2900"/>
            </a:pPr>
            <a:r>
              <a:t>L’enquête dans les trois domaines montre l’irrésistible déclin du programme institutionnel : mettre beaucoup de soi, inventer des solutions ad hoc.</a:t>
            </a:r>
          </a:p>
          <a:p>
            <a:pPr lvl="1">
              <a:buBlip>
                <a:blip r:embed="rId3"/>
              </a:buBlip>
              <a:defRPr sz="2900"/>
            </a:pPr>
            <a:r>
              <a:t>les usagers remettent en cause le programme institutionnel : pratiques réflexives et critiques des usagers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6" name="Shape 586"/>
          <p:cNvSpPr/>
          <p:nvPr>
            <p:ph type="title"/>
          </p:nvPr>
        </p:nvSpPr>
        <p:spPr>
          <a:prstGeom prst="rect">
            <a:avLst/>
          </a:prstGeom>
        </p:spPr>
        <p:txBody>
          <a:bodyPr/>
          <a:lstStyle/>
          <a:p>
            <a:pPr/>
            <a:r>
              <a:t>II.C) La construction sociale de la relation salariale</a:t>
            </a:r>
          </a:p>
        </p:txBody>
      </p:sp>
      <p:sp>
        <p:nvSpPr>
          <p:cNvPr id="587" name="Shape 587"/>
          <p:cNvSpPr/>
          <p:nvPr>
            <p:ph type="body" idx="1"/>
          </p:nvPr>
        </p:nvSpPr>
        <p:spPr>
          <a:xfrm>
            <a:off x="449058" y="2527312"/>
            <a:ext cx="12535452" cy="6857976"/>
          </a:xfrm>
          <a:prstGeom prst="rect">
            <a:avLst/>
          </a:prstGeom>
        </p:spPr>
        <p:txBody>
          <a:bodyPr/>
          <a:lstStyle/>
          <a:p>
            <a:pPr marL="494999" indent="-494999">
              <a:spcBef>
                <a:spcPts val="0"/>
              </a:spcBef>
              <a:buBlip>
                <a:blip r:embed="rId3"/>
              </a:buBlip>
              <a:defRPr spc="16" sz="3300"/>
            </a:pPr>
            <a:r>
              <a:t>La rémunération des médecins :</a:t>
            </a:r>
          </a:p>
          <a:p>
            <a:pPr marL="361244" indent="-361244">
              <a:spcBef>
                <a:spcPts val="1000"/>
              </a:spcBef>
              <a:buSzPct val="36663"/>
              <a:buBlip>
                <a:blip r:embed="rId4"/>
              </a:buBlip>
              <a:defRPr spc="0" sz="3300">
                <a:solidFill>
                  <a:srgbClr val="F0D6AC"/>
                </a:solidFill>
              </a:defRPr>
            </a:pPr>
            <a:r>
              <a:t>Une profession libérale qui défend son autonomie… mais dont le financement repose sur la collectivité :</a:t>
            </a:r>
          </a:p>
          <a:p>
            <a:pPr lvl="1" marL="805744" indent="-361244">
              <a:spcBef>
                <a:spcPts val="1000"/>
              </a:spcBef>
              <a:buBlip>
                <a:blip r:embed="rId4"/>
              </a:buBlip>
              <a:defRPr sz="3300"/>
            </a:pPr>
            <a:r>
              <a:t>Régulation sociale des prix accentuée dans le temps : tiers-payants, financement de l’assistance aux plus démunis, etc.</a:t>
            </a:r>
          </a:p>
          <a:p>
            <a:pPr lvl="1" marL="805744" indent="-361244">
              <a:spcBef>
                <a:spcPts val="1000"/>
              </a:spcBef>
              <a:buBlip>
                <a:blip r:embed="rId4"/>
              </a:buBlip>
              <a:defRPr sz="3300"/>
            </a:pPr>
            <a:r>
              <a:t>autonomie sous tension par rapport aux spécialistes et à l’assurance sociale : Cf la mobilisation contre la généralisation du tiers-payant.</a:t>
            </a:r>
          </a:p>
          <a:p>
            <a:pPr marL="361244" indent="-361244">
              <a:spcBef>
                <a:spcPts val="1000"/>
              </a:spcBef>
              <a:buSzPct val="36663"/>
              <a:buBlip>
                <a:blip r:embed="rId4"/>
              </a:buBlip>
              <a:defRPr spc="0" sz="3300">
                <a:solidFill>
                  <a:srgbClr val="F0D6AC"/>
                </a:solidFill>
              </a:defRPr>
            </a:pPr>
            <a:r>
              <a:t>La rémunération d’une profession n’est pas le produit de son « utilité sociale » ou de son efficacité technique, mais de son histoire sociale.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1" name="Shape 591"/>
          <p:cNvSpPr/>
          <p:nvPr>
            <p:ph type="title"/>
          </p:nvPr>
        </p:nvSpPr>
        <p:spPr>
          <a:xfrm>
            <a:off x="192702" y="-246867"/>
            <a:ext cx="12619396" cy="1386064"/>
          </a:xfrm>
          <a:prstGeom prst="rect">
            <a:avLst/>
          </a:prstGeom>
        </p:spPr>
        <p:txBody>
          <a:bodyPr/>
          <a:lstStyle/>
          <a:p>
            <a:pPr/>
            <a:r>
              <a:t>La rémunération des professions réglementées </a:t>
            </a:r>
          </a:p>
        </p:txBody>
      </p:sp>
      <p:sp>
        <p:nvSpPr>
          <p:cNvPr id="592" name="Shape 592"/>
          <p:cNvSpPr/>
          <p:nvPr>
            <p:ph type="body" sz="quarter" idx="1"/>
          </p:nvPr>
        </p:nvSpPr>
        <p:spPr>
          <a:xfrm>
            <a:off x="522161" y="1179896"/>
            <a:ext cx="5814538" cy="812221"/>
          </a:xfrm>
          <a:prstGeom prst="rect">
            <a:avLst/>
          </a:prstGeom>
        </p:spPr>
        <p:txBody>
          <a:bodyPr/>
          <a:lstStyle>
            <a:lvl1pPr marL="0" indent="0">
              <a:buSzTx/>
              <a:buNone/>
              <a:defRPr sz="3500"/>
            </a:lvl1pPr>
          </a:lstStyle>
          <a:p>
            <a:pPr/>
            <a:r>
              <a:t>revenu mensuel net médian</a:t>
            </a:r>
          </a:p>
        </p:txBody>
      </p:sp>
      <p:pic>
        <p:nvPicPr>
          <p:cNvPr id="593" name="Capture d’écran 2015-11-26 à 13.37.39.png"/>
          <p:cNvPicPr>
            <a:picLocks noChangeAspect="1"/>
          </p:cNvPicPr>
          <p:nvPr/>
        </p:nvPicPr>
        <p:blipFill>
          <a:blip r:embed="rId2">
            <a:extLst/>
          </a:blip>
          <a:stretch>
            <a:fillRect/>
          </a:stretch>
        </p:blipFill>
        <p:spPr>
          <a:xfrm>
            <a:off x="6356760" y="1859527"/>
            <a:ext cx="6509939" cy="7399786"/>
          </a:xfrm>
          <a:prstGeom prst="rect">
            <a:avLst/>
          </a:prstGeom>
          <a:ln w="12700">
            <a:miter lim="400000"/>
          </a:ln>
        </p:spPr>
      </p:pic>
      <p:sp>
        <p:nvSpPr>
          <p:cNvPr id="594" name="Shape 594"/>
          <p:cNvSpPr/>
          <p:nvPr/>
        </p:nvSpPr>
        <p:spPr>
          <a:xfrm>
            <a:off x="6683015" y="1179896"/>
            <a:ext cx="6206067" cy="8122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584200">
              <a:spcBef>
                <a:spcPts val="900"/>
              </a:spcBef>
              <a:defRPr sz="3100">
                <a:solidFill>
                  <a:srgbClr val="BE3F2B"/>
                </a:solidFill>
                <a:latin typeface="+mn-lt"/>
                <a:ea typeface="+mn-ea"/>
                <a:cs typeface="+mn-cs"/>
                <a:sym typeface="Gill Sans"/>
              </a:defRPr>
            </a:lvl1pPr>
          </a:lstStyle>
          <a:p>
            <a:pPr/>
            <a:r>
              <a:t>les 25% les mieux payés dépassent…</a:t>
            </a:r>
          </a:p>
        </p:txBody>
      </p:sp>
      <p:sp>
        <p:nvSpPr>
          <p:cNvPr id="595" name="Shape 595"/>
          <p:cNvSpPr/>
          <p:nvPr/>
        </p:nvSpPr>
        <p:spPr>
          <a:xfrm>
            <a:off x="2167015" y="9030559"/>
            <a:ext cx="11434342" cy="8122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584200">
              <a:spcBef>
                <a:spcPts val="900"/>
              </a:spcBef>
              <a:defRPr sz="3100">
                <a:solidFill>
                  <a:srgbClr val="BE3F2B"/>
                </a:solidFill>
                <a:latin typeface="+mn-lt"/>
                <a:ea typeface="+mn-ea"/>
                <a:cs typeface="+mn-cs"/>
                <a:sym typeface="Gill Sans"/>
              </a:defRPr>
            </a:lvl1pPr>
          </a:lstStyle>
          <a:p>
            <a:pPr/>
            <a:r>
              <a:t>Source :  l'Inspection générale des finances (IGF), 2013</a:t>
            </a:r>
          </a:p>
        </p:txBody>
      </p:sp>
      <p:pic>
        <p:nvPicPr>
          <p:cNvPr id="596" name="Capture d’écran 2015-11-26 à 13.35.56.png"/>
          <p:cNvPicPr>
            <a:picLocks noChangeAspect="1"/>
          </p:cNvPicPr>
          <p:nvPr/>
        </p:nvPicPr>
        <p:blipFill>
          <a:blip r:embed="rId3">
            <a:extLst/>
          </a:blip>
          <a:stretch>
            <a:fillRect/>
          </a:stretch>
        </p:blipFill>
        <p:spPr>
          <a:xfrm>
            <a:off x="308484" y="1859527"/>
            <a:ext cx="5447027" cy="739973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body" idx="1"/>
          </p:nvPr>
        </p:nvSpPr>
        <p:spPr>
          <a:xfrm>
            <a:off x="811166" y="484619"/>
            <a:ext cx="11918919" cy="8784361"/>
          </a:xfrm>
          <a:prstGeom prst="rect">
            <a:avLst/>
          </a:prstGeom>
        </p:spPr>
        <p:txBody>
          <a:bodyPr/>
          <a:lstStyle/>
          <a:p>
            <a:pPr marL="361244" indent="-361244">
              <a:spcBef>
                <a:spcPts val="1000"/>
              </a:spcBef>
              <a:buBlip>
                <a:blip r:embed="rId2"/>
              </a:buBlip>
              <a:defRPr sz="3200"/>
            </a:pPr>
            <a:r>
              <a:t>Cf </a:t>
            </a:r>
            <a:r>
              <a:rPr u="sng"/>
              <a:t>Singuliers généralistes. Sociologie de la médecine générale</a:t>
            </a:r>
            <a:r>
              <a:t>, G. Bloy et F-X Schweyer (2010) : </a:t>
            </a:r>
          </a:p>
          <a:p>
            <a:pPr marL="361244" indent="-361244">
              <a:spcBef>
                <a:spcPts val="1000"/>
              </a:spcBef>
              <a:buBlip>
                <a:blip r:embed="rId2"/>
              </a:buBlip>
              <a:defRPr sz="3200"/>
            </a:pPr>
            <a:r>
              <a:t>Une construction socio-historique de la rémunération de la médecine  générale :</a:t>
            </a:r>
          </a:p>
          <a:p>
            <a:pPr lvl="1" marL="805744" indent="-361244">
              <a:spcBef>
                <a:spcPts val="1000"/>
              </a:spcBef>
              <a:buBlip>
                <a:blip r:embed="rId2"/>
              </a:buBlip>
              <a:defRPr sz="3200"/>
            </a:pPr>
            <a:r>
              <a:t>Monopole d’exercice de la profession : loi Chevalier 1892, sous la pression des premiers syndicats de médecins. </a:t>
            </a:r>
          </a:p>
          <a:p>
            <a:pPr lvl="1" marL="805744" indent="-361244">
              <a:spcBef>
                <a:spcPts val="1000"/>
              </a:spcBef>
              <a:buBlip>
                <a:blip r:embed="rId2"/>
              </a:buBlip>
              <a:defRPr sz="3200"/>
            </a:pPr>
            <a:r>
              <a:t>Charte de la médecine libérale de 1927 des syndicats de médecins : liberté de choix du médecin, sa prescription, et liberté tarifaire</a:t>
            </a:r>
          </a:p>
          <a:p>
            <a:pPr lvl="1" marL="805744" indent="-361244">
              <a:spcBef>
                <a:spcPts val="1000"/>
              </a:spcBef>
              <a:buBlip>
                <a:blip r:embed="rId2"/>
              </a:buBlip>
              <a:defRPr sz="3200"/>
            </a:pPr>
            <a:r>
              <a:t>perte de la liberté tarifaire en 1945, avec la création de la sécurité sociale.</a:t>
            </a:r>
          </a:p>
          <a:p>
            <a:pPr lvl="1" marL="805744" indent="-361244">
              <a:spcBef>
                <a:spcPts val="1000"/>
              </a:spcBef>
              <a:buBlip>
                <a:blip r:embed="rId2"/>
              </a:buBlip>
              <a:defRPr sz="3200"/>
            </a:pPr>
            <a:r>
              <a:t>paiement à l’acte fondé sur le conventionnement du tarif depuis 1960 : longue bataille au sein des syndicats de médecins. </a:t>
            </a:r>
          </a:p>
          <a:p>
            <a:pPr lvl="1" marL="805744" indent="-361244">
              <a:spcBef>
                <a:spcPts val="1000"/>
              </a:spcBef>
              <a:buBlip>
                <a:blip r:embed="rId2"/>
              </a:buBlip>
              <a:defRPr sz="3200"/>
            </a:pPr>
            <a:r>
              <a:t>Encadrement tarifaire par des conventions nationales depuis les années 1960</a:t>
            </a:r>
          </a:p>
          <a:p>
            <a:pPr lvl="1" marL="805744" indent="-361244">
              <a:spcBef>
                <a:spcPts val="1000"/>
              </a:spcBef>
              <a:buBlip>
                <a:blip r:embed="rId2"/>
              </a:buBlip>
              <a:defRPr sz="3200"/>
            </a:pPr>
            <a:r>
              <a:t>1980 : création du secteur 1 et du secteur 2 (honoraires libres, mais charges sociales plus élevées), qui concerne surtout les spécialistes.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0" name="Shape 600"/>
          <p:cNvSpPr/>
          <p:nvPr>
            <p:ph type="title"/>
          </p:nvPr>
        </p:nvSpPr>
        <p:spPr>
          <a:prstGeom prst="rect">
            <a:avLst/>
          </a:prstGeom>
        </p:spPr>
        <p:txBody>
          <a:bodyPr/>
          <a:lstStyle>
            <a:lvl1pPr>
              <a:buBlip>
                <a:blip r:embed="rId3"/>
              </a:buBlip>
            </a:lvl1pPr>
          </a:lstStyle>
          <a:p>
            <a:pPr/>
            <a:r>
              <a:t>Pourquoi les aides à domicile sont-elles si peu payées ?</a:t>
            </a:r>
          </a:p>
        </p:txBody>
      </p:sp>
      <p:sp>
        <p:nvSpPr>
          <p:cNvPr id="601" name="Shape 601"/>
          <p:cNvSpPr/>
          <p:nvPr>
            <p:ph type="body" idx="1"/>
          </p:nvPr>
        </p:nvSpPr>
        <p:spPr>
          <a:xfrm>
            <a:off x="315910" y="2661241"/>
            <a:ext cx="12372979" cy="6814921"/>
          </a:xfrm>
          <a:prstGeom prst="rect">
            <a:avLst/>
          </a:prstGeom>
        </p:spPr>
        <p:txBody>
          <a:bodyPr numCol="1" spcCol="38100"/>
          <a:lstStyle/>
          <a:p>
            <a:pPr marL="361244" indent="-361244">
              <a:buBlip>
                <a:blip r:embed="rId4"/>
              </a:buBlip>
              <a:defRPr sz="3300"/>
            </a:pPr>
            <a:r>
              <a:t>Cf C. Avril, </a:t>
            </a:r>
            <a:r>
              <a:rPr u="sng"/>
              <a:t>les aides à domicile</a:t>
            </a:r>
            <a:r>
              <a:t> (2014) : </a:t>
            </a:r>
          </a:p>
          <a:p>
            <a:pPr marL="361244" indent="-361244">
              <a:buBlip>
                <a:blip r:embed="rId4"/>
              </a:buBlip>
              <a:defRPr sz="3300"/>
            </a:pPr>
            <a:r>
              <a:t>Un échec de la professionnalisation, après une professionalisation progressive à partir des années soixante-dix. </a:t>
            </a:r>
          </a:p>
          <a:p>
            <a:pPr lvl="1" marL="805744" indent="-361244">
              <a:buBlip>
                <a:blip r:embed="rId4"/>
              </a:buBlip>
              <a:defRPr sz="3300"/>
            </a:pPr>
            <a:r>
              <a:t>1983 : convention créant les « aides à domicile », leur rôle social d’accompagnement est reconnu. </a:t>
            </a:r>
          </a:p>
          <a:p>
            <a:pPr marL="361244" indent="-361244">
              <a:buBlip>
                <a:blip r:embed="rId4"/>
              </a:buBlip>
              <a:defRPr sz="3300"/>
            </a:pPr>
            <a:r>
              <a:t>2002, convention qui leur donne plus de polyvalence, et pas de « mandat exclusif » : elles peuvent aussi bien faire des ménage que garder des enfants.</a:t>
            </a:r>
          </a:p>
          <a:p>
            <a:pPr lvl="2" marL="1250244" indent="-361244">
              <a:buBlip>
                <a:blip r:embed="rId4"/>
              </a:buBlip>
              <a:defRPr sz="3300"/>
            </a:pPr>
            <a:r>
              <a:t>Conflit entre les points de vue des acteurs : les associations ont imposé le point de vue « managerial » des prestataires à la puissance publique.</a:t>
            </a:r>
          </a:p>
          <a:p>
            <a:pPr lvl="2" marL="1250244" indent="-361244">
              <a:buBlip>
                <a:blip r:embed="rId4"/>
              </a:buBlip>
              <a:defRPr sz="3300"/>
            </a:pPr>
            <a:r>
              <a:t>position de faiblesse pour imposer une hausse des tarifs.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hape 605"/>
          <p:cNvSpPr/>
          <p:nvPr>
            <p:ph type="title"/>
          </p:nvPr>
        </p:nvSpPr>
        <p:spPr>
          <a:prstGeom prst="rect">
            <a:avLst/>
          </a:prstGeom>
        </p:spPr>
        <p:txBody>
          <a:bodyPr/>
          <a:lstStyle>
            <a:lvl1pPr>
              <a:buBlip>
                <a:blip r:embed="rId2"/>
              </a:buBlip>
            </a:lvl1pPr>
          </a:lstStyle>
          <a:p>
            <a:pPr/>
            <a:r>
              <a:t>La construction sociale du marché par les politiques publiques</a:t>
            </a:r>
          </a:p>
        </p:txBody>
      </p:sp>
      <p:sp>
        <p:nvSpPr>
          <p:cNvPr id="606" name="Shape 606"/>
          <p:cNvSpPr/>
          <p:nvPr>
            <p:ph type="body" idx="1"/>
          </p:nvPr>
        </p:nvSpPr>
        <p:spPr>
          <a:xfrm>
            <a:off x="372945" y="2532158"/>
            <a:ext cx="12477623" cy="6848284"/>
          </a:xfrm>
          <a:prstGeom prst="rect">
            <a:avLst/>
          </a:prstGeom>
        </p:spPr>
        <p:txBody>
          <a:bodyPr/>
          <a:lstStyle/>
          <a:p>
            <a:pPr marL="361244" indent="-361244">
              <a:spcBef>
                <a:spcPts val="1200"/>
              </a:spcBef>
              <a:buBlip>
                <a:blip r:embed="rId3"/>
              </a:buBlip>
              <a:defRPr sz="3200"/>
            </a:pPr>
            <a:r>
              <a:t>Un marché solvabilisé par les aides publiques au financement complexe :</a:t>
            </a:r>
          </a:p>
          <a:p>
            <a:pPr lvl="1" marL="805744" indent="-361244">
              <a:spcBef>
                <a:spcPts val="1200"/>
              </a:spcBef>
              <a:buBlip>
                <a:blip r:embed="rId3"/>
              </a:buBlip>
              <a:defRPr sz="3200"/>
            </a:pPr>
            <a:r>
              <a:rPr b="1"/>
              <a:t>prestations sur prescription médicale</a:t>
            </a:r>
            <a:r>
              <a:t> fournies par les SSIAD (Services de soins infirmiers à domicile) : emploi salarié statutaire, payés par l’assurance maladie, mais une aide non permanente liée à une situation de « pathologie » (type HAD : Hospitalisation à domicile) </a:t>
            </a:r>
          </a:p>
          <a:p>
            <a:pPr lvl="1" marL="805744" indent="-361244">
              <a:spcBef>
                <a:spcPts val="1200"/>
              </a:spcBef>
              <a:buBlip>
                <a:blip r:embed="rId3"/>
              </a:buBlip>
              <a:defRPr sz="3200"/>
            </a:pPr>
            <a:r>
              <a:rPr b="1"/>
              <a:t>Allocations personnalisées d’autonomie</a:t>
            </a:r>
            <a:r>
              <a:t> (APA) aux personnes dépendantes créée en 2002, selon le degré de dépendance (grille GIR), gérée par les conseils généraux. </a:t>
            </a:r>
          </a:p>
          <a:p>
            <a:pPr lvl="1" marL="805744" indent="-361244">
              <a:spcBef>
                <a:spcPts val="1200"/>
              </a:spcBef>
              <a:buBlip>
                <a:blip r:embed="rId3"/>
              </a:buBlip>
              <a:defRPr sz="3200"/>
            </a:pPr>
            <a:r>
              <a:rPr b="1"/>
              <a:t>tarification négociée</a:t>
            </a:r>
            <a:r>
              <a:t> par les Conseils Généraux avec les associations ou entreprises prestataires relevant de l’économie sociale et solidaire, intégrant des aides complémentaires à l’APA.</a:t>
            </a:r>
          </a:p>
          <a:p>
            <a:pPr lvl="1" marL="805744" indent="-361244">
              <a:spcBef>
                <a:spcPts val="1200"/>
              </a:spcBef>
              <a:buBlip>
                <a:blip r:embed="rId3"/>
              </a:buBlip>
              <a:defRPr sz="3200"/>
            </a:pPr>
            <a:r>
              <a:rPr b="1"/>
              <a:t>Contribution privée</a:t>
            </a:r>
            <a:r>
              <a:t> des personnes dépendantes et des familles</a:t>
            </a:r>
          </a:p>
          <a:p>
            <a:pPr marL="361244" indent="-361244">
              <a:spcBef>
                <a:spcPts val="1200"/>
              </a:spcBef>
              <a:buBlip>
                <a:blip r:embed="rId3"/>
              </a:buBlip>
              <a:defRPr sz="3200"/>
            </a:pPr>
            <a:r>
              <a:t>Grande hétérogénéité selon les conseils généraux.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8" name="Shape 608"/>
          <p:cNvSpPr/>
          <p:nvPr>
            <p:ph type="title"/>
          </p:nvPr>
        </p:nvSpPr>
        <p:spPr>
          <a:prstGeom prst="rect">
            <a:avLst/>
          </a:prstGeom>
        </p:spPr>
        <p:txBody>
          <a:bodyPr/>
          <a:lstStyle/>
          <a:p>
            <a:pPr/>
          </a:p>
        </p:txBody>
      </p:sp>
      <p:sp>
        <p:nvSpPr>
          <p:cNvPr id="609" name="Shape 609"/>
          <p:cNvSpPr/>
          <p:nvPr>
            <p:ph type="body" sz="half" idx="1"/>
          </p:nvPr>
        </p:nvSpPr>
        <p:spPr>
          <a:prstGeom prst="rect">
            <a:avLst/>
          </a:prstGeom>
        </p:spPr>
        <p:txBody>
          <a:bodyPr/>
          <a:lstStyle/>
          <a:p>
            <a:pPr>
              <a:buBlip>
                <a:blip r:embed="rId3"/>
              </a:buBlip>
            </a:pPr>
          </a:p>
        </p:txBody>
      </p:sp>
      <p:pic>
        <p:nvPicPr>
          <p:cNvPr id="610" name="aides.jpg"/>
          <p:cNvPicPr>
            <a:picLocks noChangeAspect="1"/>
          </p:cNvPicPr>
          <p:nvPr/>
        </p:nvPicPr>
        <p:blipFill>
          <a:blip r:embed="rId4">
            <a:extLst/>
          </a:blip>
          <a:stretch>
            <a:fillRect/>
          </a:stretch>
        </p:blipFill>
        <p:spPr>
          <a:xfrm>
            <a:off x="1564" y="0"/>
            <a:ext cx="13001672" cy="97536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4" name="Shape 614"/>
          <p:cNvSpPr/>
          <p:nvPr>
            <p:ph type="body" idx="1"/>
          </p:nvPr>
        </p:nvSpPr>
        <p:spPr>
          <a:xfrm>
            <a:off x="444713" y="295253"/>
            <a:ext cx="12205723" cy="8824285"/>
          </a:xfrm>
          <a:prstGeom prst="rect">
            <a:avLst/>
          </a:prstGeom>
        </p:spPr>
        <p:txBody>
          <a:bodyPr/>
          <a:lstStyle/>
          <a:p>
            <a:pPr marL="361244" indent="-361244">
              <a:buBlip>
                <a:blip r:embed="rId2"/>
              </a:buBlip>
              <a:defRPr sz="3200"/>
            </a:pPr>
            <a:r>
              <a:t>Trois modèles de l’aide aux personnes dépendantes selon F. Weber, L. Tribut et alii dans </a:t>
            </a:r>
            <a:r>
              <a:rPr u="sng"/>
              <a:t>Le salaire de la confiance </a:t>
            </a:r>
            <a:r>
              <a:t>(2014) :</a:t>
            </a:r>
          </a:p>
          <a:p>
            <a:pPr lvl="1">
              <a:buBlip>
                <a:blip r:embed="rId2"/>
              </a:buBlip>
              <a:defRPr sz="3200"/>
            </a:pPr>
            <a:r>
              <a:rPr b="1"/>
              <a:t>modèle domestique</a:t>
            </a:r>
            <a:r>
              <a:t> : recours direct aux aidants familiaux (surtout dans les familles populaires) ou à du personnel de service permanent (surtout dans les classes supérieures). </a:t>
            </a:r>
          </a:p>
          <a:p>
            <a:pPr lvl="1">
              <a:buBlip>
                <a:blip r:embed="rId2"/>
              </a:buBlip>
              <a:defRPr sz="3200"/>
            </a:pPr>
            <a:r>
              <a:rPr b="1"/>
              <a:t>modèle sanitaire</a:t>
            </a:r>
            <a:r>
              <a:t> des services de santé : régulation médicale publique, financement par la sécurité sociale. </a:t>
            </a:r>
          </a:p>
          <a:p>
            <a:pPr lvl="1">
              <a:buBlip>
                <a:blip r:embed="rId2"/>
              </a:buBlip>
              <a:defRPr sz="3200"/>
            </a:pPr>
            <a:r>
              <a:rPr b="1"/>
              <a:t>modèle social/industriel</a:t>
            </a:r>
            <a:r>
              <a:t> des associations : standardisation de l’offre et des prestations fournies par des associations et des entreprises, négociation des prestations et contrôle par l’administration de l’aide sociale des Conseils Généraux.</a:t>
            </a:r>
          </a:p>
          <a:p>
            <a:pPr>
              <a:buBlip>
                <a:blip r:embed="rId2"/>
              </a:buBlip>
              <a:defRPr sz="3200"/>
            </a:pPr>
            <a:r>
              <a:t>Les trois modèles sont « concurrents » </a:t>
            </a:r>
          </a:p>
          <a:p>
            <a:pPr lvl="1">
              <a:buBlip>
                <a:blip r:embed="rId2"/>
              </a:buBlip>
              <a:defRPr sz="3200"/>
            </a:pPr>
            <a:r>
              <a:t>les conseils généraux ont poussé en faveur du mode prestataire, qui favorise la standardisation des prestations et de leur contrôle. </a:t>
            </a:r>
          </a:p>
          <a:p>
            <a:pPr lvl="1">
              <a:buBlip>
                <a:blip r:embed="rId2"/>
              </a:buBlip>
              <a:defRPr sz="3200"/>
            </a:pPr>
            <a:r>
              <a:t>Dans les années 2000, le modèle industriel se déploie largement, mais sans bénéfice pour les salaires et les conditions de travail des aides à domicile.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6" name="Shape 616"/>
          <p:cNvSpPr/>
          <p:nvPr>
            <p:ph type="title"/>
          </p:nvPr>
        </p:nvSpPr>
        <p:spPr>
          <a:xfrm>
            <a:off x="111998" y="495981"/>
            <a:ext cx="11187849" cy="2221564"/>
          </a:xfrm>
          <a:prstGeom prst="rect">
            <a:avLst/>
          </a:prstGeom>
        </p:spPr>
        <p:txBody>
          <a:bodyPr/>
          <a:lstStyle>
            <a:lvl1pPr algn="l"/>
          </a:lstStyle>
          <a:p>
            <a:pPr/>
            <a:r>
              <a:t>La progression des tarifs et des services prestataires au détriment des autres</a:t>
            </a:r>
          </a:p>
        </p:txBody>
      </p:sp>
      <p:sp>
        <p:nvSpPr>
          <p:cNvPr id="617" name="Shape 617"/>
          <p:cNvSpPr/>
          <p:nvPr>
            <p:ph type="body" sz="half" idx="1"/>
          </p:nvPr>
        </p:nvSpPr>
        <p:spPr>
          <a:prstGeom prst="rect">
            <a:avLst/>
          </a:prstGeom>
        </p:spPr>
        <p:txBody>
          <a:bodyPr/>
          <a:lstStyle/>
          <a:p>
            <a:pPr>
              <a:buBlip>
                <a:blip r:embed="rId3"/>
              </a:buBlip>
            </a:pPr>
          </a:p>
        </p:txBody>
      </p:sp>
      <p:pic>
        <p:nvPicPr>
          <p:cNvPr id="618" name="tarifs.jpg"/>
          <p:cNvPicPr>
            <a:picLocks noChangeAspect="1"/>
          </p:cNvPicPr>
          <p:nvPr/>
        </p:nvPicPr>
        <p:blipFill>
          <a:blip r:embed="rId4">
            <a:extLst/>
          </a:blip>
          <a:stretch>
            <a:fillRect/>
          </a:stretch>
        </p:blipFill>
        <p:spPr>
          <a:xfrm>
            <a:off x="0" y="3114061"/>
            <a:ext cx="13004800" cy="426736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2" name="Shape 622"/>
          <p:cNvSpPr/>
          <p:nvPr>
            <p:ph type="body" idx="1"/>
          </p:nvPr>
        </p:nvSpPr>
        <p:spPr>
          <a:xfrm>
            <a:off x="591119" y="415843"/>
            <a:ext cx="12096593" cy="9086078"/>
          </a:xfrm>
          <a:prstGeom prst="rect">
            <a:avLst/>
          </a:prstGeom>
        </p:spPr>
        <p:txBody>
          <a:bodyPr/>
          <a:lstStyle/>
          <a:p>
            <a:pPr>
              <a:buBlip>
                <a:blip r:embed="rId2"/>
              </a:buBlip>
              <a:defRPr sz="3200"/>
            </a:pPr>
            <a:r>
              <a:t>Florence Weber et alii :</a:t>
            </a:r>
            <a:r>
              <a:rPr u="sng"/>
              <a:t> Le Salaire de la confiance </a:t>
            </a:r>
            <a:r>
              <a:t>(2014) :</a:t>
            </a:r>
          </a:p>
          <a:p>
            <a:pPr lvl="1">
              <a:buBlip>
                <a:blip r:embed="rId2"/>
              </a:buBlip>
              <a:defRPr sz="3200"/>
            </a:pPr>
            <a:r>
              <a:t>tentative de professionnalisation avec la création en 2002 du DEAVS : diplôme d’Etat d’Auxiliaire de Vie Sociale </a:t>
            </a:r>
          </a:p>
          <a:p>
            <a:pPr lvl="1">
              <a:buBlip>
                <a:blip r:embed="rId2"/>
              </a:buBlip>
              <a:defRPr sz="3200"/>
            </a:pPr>
            <a:r>
              <a:t>des salaires faibles alors que les besoins sont en forte hausse, et des difficultés de recrutement</a:t>
            </a:r>
          </a:p>
          <a:p>
            <a:pPr>
              <a:buBlip>
                <a:blip r:embed="rId2"/>
              </a:buBlip>
              <a:defRPr sz="3200"/>
            </a:pPr>
            <a:r>
              <a:t>« l’illusion d’un marché concurrentiel » pour limiter les coûts :</a:t>
            </a:r>
          </a:p>
          <a:p>
            <a:pPr lvl="2">
              <a:buBlip>
                <a:blip r:embed="rId2"/>
              </a:buBlip>
              <a:defRPr sz="3200"/>
            </a:pPr>
            <a:r>
              <a:t>l’offre et la demande sont en réalité fortement régulé par les administrations publiques</a:t>
            </a:r>
          </a:p>
          <a:p>
            <a:pPr lvl="2">
              <a:buBlip>
                <a:blip r:embed="rId2"/>
              </a:buBlip>
              <a:defRPr sz="3200"/>
            </a:pPr>
            <a:r>
              <a:t>les familles n’ont pas les moyens de faire jouer la concurrence : illusion du « libre choix » du prestataire. </a:t>
            </a:r>
          </a:p>
          <a:p>
            <a:pPr lvl="2">
              <a:buBlip>
                <a:blip r:embed="rId2"/>
              </a:buBlip>
              <a:defRPr sz="3200"/>
            </a:pPr>
            <a:r>
              <a:t>les salaires des aides à domicile sont le produit de la négociation entre prestataires et administrations sociales pour réguler les coûts.</a:t>
            </a:r>
          </a:p>
          <a:p>
            <a:pPr lvl="3">
              <a:buBlip>
                <a:blip r:embed="rId2"/>
              </a:buBlip>
              <a:defRPr sz="3200"/>
            </a:pPr>
            <a:r>
              <a:t>Cf le « plan d’aide » définissant nombre d’heures et salaires selon la dépendance et la qualification requise.</a:t>
            </a:r>
          </a:p>
          <a:p>
            <a:pPr lvl="2">
              <a:buBlip>
                <a:blip r:embed="rId2"/>
              </a:buBlip>
              <a:defRPr sz="3200"/>
            </a:pPr>
            <a:r>
              <a:t>la qualité et le contrôle des coûts reposent davantage sur la négociation que sur la régulation marchande.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p:nvPr>
        </p:nvSpPr>
        <p:spPr>
          <a:prstGeom prst="rect">
            <a:avLst/>
          </a:prstGeom>
        </p:spPr>
        <p:txBody>
          <a:bodyPr/>
          <a:lstStyle>
            <a:lvl1pPr>
              <a:buBlip>
                <a:blip r:embed="rId3"/>
              </a:buBlip>
            </a:lvl1pPr>
          </a:lstStyle>
          <a:p>
            <a:pPr/>
            <a:r>
              <a:t>La construction de la courbe d’offre de travail :</a:t>
            </a:r>
          </a:p>
        </p:txBody>
      </p:sp>
      <p:sp>
        <p:nvSpPr>
          <p:cNvPr id="349" name="Shape 349"/>
          <p:cNvSpPr/>
          <p:nvPr>
            <p:ph type="body" sz="quarter" idx="1"/>
          </p:nvPr>
        </p:nvSpPr>
        <p:spPr>
          <a:xfrm>
            <a:off x="8824149" y="3098800"/>
            <a:ext cx="3899659" cy="5715000"/>
          </a:xfrm>
          <a:prstGeom prst="rect">
            <a:avLst/>
          </a:prstGeom>
        </p:spPr>
        <p:txBody>
          <a:bodyPr/>
          <a:lstStyle/>
          <a:p>
            <a:pPr marL="361244" indent="-361244">
              <a:buBlip>
                <a:blip r:embed="rId4"/>
              </a:buBlip>
              <a:defRPr sz="3200"/>
            </a:pPr>
            <a:r>
              <a:t>Déplacement le long de la courbe sur : </a:t>
            </a:r>
          </a:p>
          <a:p>
            <a:pPr marL="361244" indent="-361244">
              <a:buBlip>
                <a:blip r:embed="rId4"/>
              </a:buBlip>
              <a:defRPr sz="3200"/>
            </a:pPr>
            <a:r>
              <a:t>la marge extensive = hausse du nombre de travailleurs</a:t>
            </a:r>
          </a:p>
          <a:p>
            <a:pPr marL="361244" indent="-361244">
              <a:buBlip>
                <a:blip r:embed="rId4"/>
              </a:buBlip>
              <a:defRPr sz="3200"/>
            </a:pPr>
            <a:r>
              <a:t>la marge intensive = hausse du nombre d’heures par travailleur</a:t>
            </a:r>
          </a:p>
        </p:txBody>
      </p:sp>
      <p:pic>
        <p:nvPicPr>
          <p:cNvPr id="350" name="courbe O1.png"/>
          <p:cNvPicPr>
            <a:picLocks noChangeAspect="1"/>
          </p:cNvPicPr>
          <p:nvPr/>
        </p:nvPicPr>
        <p:blipFill>
          <a:blip r:embed="rId5">
            <a:extLst/>
          </a:blip>
          <a:stretch>
            <a:fillRect/>
          </a:stretch>
        </p:blipFill>
        <p:spPr>
          <a:xfrm>
            <a:off x="-2300103" y="2600108"/>
            <a:ext cx="13004801" cy="731933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4" name="Shape 624"/>
          <p:cNvSpPr/>
          <p:nvPr>
            <p:ph type="title"/>
          </p:nvPr>
        </p:nvSpPr>
        <p:spPr>
          <a:xfrm>
            <a:off x="965200" y="1016000"/>
            <a:ext cx="11074400" cy="4000801"/>
          </a:xfrm>
          <a:prstGeom prst="rect">
            <a:avLst/>
          </a:prstGeom>
        </p:spPr>
        <p:txBody>
          <a:bodyPr/>
          <a:lstStyle>
            <a:lvl1pPr>
              <a:lnSpc>
                <a:spcPct val="150000"/>
              </a:lnSpc>
            </a:lvl1pPr>
          </a:lstStyle>
          <a:p>
            <a:pPr/>
            <a:r>
              <a:t>III. Les politiques de l’emploi :</a:t>
            </a:r>
          </a:p>
        </p:txBody>
      </p:sp>
      <p:sp>
        <p:nvSpPr>
          <p:cNvPr id="625" name="Shape 625"/>
          <p:cNvSpPr/>
          <p:nvPr>
            <p:ph type="body" sz="half" idx="1"/>
          </p:nvPr>
        </p:nvSpPr>
        <p:spPr>
          <a:prstGeom prst="rect">
            <a:avLst/>
          </a:prstGeom>
        </p:spPr>
        <p:txBody>
          <a:bodyPr/>
          <a:lstStyle/>
          <a:p>
            <a:pPr>
              <a:buBlip>
                <a:blip r:embed="rId2"/>
              </a:buBlip>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7" name="Shape 627"/>
          <p:cNvSpPr/>
          <p:nvPr>
            <p:ph type="title"/>
          </p:nvPr>
        </p:nvSpPr>
        <p:spPr>
          <a:prstGeom prst="rect">
            <a:avLst/>
          </a:prstGeom>
        </p:spPr>
        <p:txBody>
          <a:bodyPr/>
          <a:lstStyle/>
          <a:p>
            <a:pPr/>
            <a:r>
              <a:t>III.A) Chômage structurel ou chômage conjoncturel ?</a:t>
            </a:r>
          </a:p>
        </p:txBody>
      </p:sp>
      <p:sp>
        <p:nvSpPr>
          <p:cNvPr id="628" name="Shape 628"/>
          <p:cNvSpPr/>
          <p:nvPr>
            <p:ph type="body" idx="1"/>
          </p:nvPr>
        </p:nvSpPr>
        <p:spPr>
          <a:prstGeom prst="rect">
            <a:avLst/>
          </a:prstGeom>
        </p:spPr>
        <p:txBody>
          <a:bodyPr/>
          <a:lstStyle/>
          <a:p>
            <a:pPr>
              <a:lnSpc>
                <a:spcPct val="120000"/>
              </a:lnSpc>
              <a:buBlip>
                <a:blip r:embed="rId3"/>
              </a:buBlip>
            </a:pPr>
            <a:r>
              <a:t>Problème macroéconomique : comment distinguer le chômage conjoncturel et structurel ? </a:t>
            </a:r>
          </a:p>
          <a:p>
            <a:pPr>
              <a:lnSpc>
                <a:spcPct val="120000"/>
              </a:lnSpc>
              <a:buBlip>
                <a:blip r:embed="rId3"/>
              </a:buBlip>
            </a:pPr>
            <a:r>
              <a:t>Problème décisif pour les politiques de l’emploi : quelle priorité ?</a:t>
            </a:r>
          </a:p>
          <a:p>
            <a:pPr lvl="1">
              <a:lnSpc>
                <a:spcPct val="120000"/>
              </a:lnSpc>
              <a:buBlip>
                <a:blip r:embed="rId3"/>
              </a:buBlip>
            </a:pPr>
            <a:r>
              <a:t>politique conjoncturelle agit sur la demande globale</a:t>
            </a:r>
          </a:p>
          <a:p>
            <a:pPr lvl="1">
              <a:lnSpc>
                <a:spcPct val="120000"/>
              </a:lnSpc>
              <a:buBlip>
                <a:blip r:embed="rId3"/>
              </a:buBlip>
            </a:pPr>
            <a:r>
              <a:t>politique structurelle agit sur l’offre globale</a:t>
            </a:r>
          </a:p>
          <a:p>
            <a:pPr>
              <a:lnSpc>
                <a:spcPct val="120000"/>
              </a:lnSpc>
              <a:buBlip>
                <a:blip r:embed="rId3"/>
              </a:buBlip>
            </a:pPr>
            <a:r>
              <a:t>Comment séparer les deux ?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2" name="Shape 632"/>
          <p:cNvSpPr/>
          <p:nvPr>
            <p:ph type="title"/>
          </p:nvPr>
        </p:nvSpPr>
        <p:spPr>
          <a:xfrm>
            <a:off x="330200" y="190500"/>
            <a:ext cx="12128500" cy="1647288"/>
          </a:xfrm>
          <a:prstGeom prst="rect">
            <a:avLst/>
          </a:prstGeom>
        </p:spPr>
        <p:txBody>
          <a:bodyPr/>
          <a:lstStyle/>
          <a:p>
            <a:pPr/>
            <a:r>
              <a:t>le chômage dans l’approche microéconomique</a:t>
            </a:r>
          </a:p>
        </p:txBody>
      </p:sp>
      <p:pic>
        <p:nvPicPr>
          <p:cNvPr id="633" name="chômage.png"/>
          <p:cNvPicPr>
            <a:picLocks noChangeAspect="1"/>
          </p:cNvPicPr>
          <p:nvPr/>
        </p:nvPicPr>
        <p:blipFill>
          <a:blip r:embed="rId2">
            <a:extLst/>
          </a:blip>
          <a:stretch>
            <a:fillRect/>
          </a:stretch>
        </p:blipFill>
        <p:spPr>
          <a:xfrm>
            <a:off x="1195324" y="2011337"/>
            <a:ext cx="11202120" cy="771887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5" name="Shape 635"/>
          <p:cNvSpPr/>
          <p:nvPr>
            <p:ph type="title"/>
          </p:nvPr>
        </p:nvSpPr>
        <p:spPr>
          <a:prstGeom prst="rect">
            <a:avLst/>
          </a:prstGeom>
        </p:spPr>
        <p:txBody>
          <a:bodyPr/>
          <a:lstStyle>
            <a:lvl1pPr>
              <a:buBlip>
                <a:blip r:embed="rId3"/>
              </a:buBlip>
            </a:lvl1pPr>
          </a:lstStyle>
          <a:p>
            <a:pPr/>
            <a:r>
              <a:t>Un chômage volontaire dans le modèle de base ?</a:t>
            </a:r>
          </a:p>
        </p:txBody>
      </p:sp>
      <p:sp>
        <p:nvSpPr>
          <p:cNvPr id="636" name="Shape 636"/>
          <p:cNvSpPr/>
          <p:nvPr>
            <p:ph type="body" idx="1"/>
          </p:nvPr>
        </p:nvSpPr>
        <p:spPr>
          <a:xfrm>
            <a:off x="262706" y="2379105"/>
            <a:ext cx="12479388" cy="7362760"/>
          </a:xfrm>
          <a:prstGeom prst="rect">
            <a:avLst/>
          </a:prstGeom>
        </p:spPr>
        <p:txBody>
          <a:bodyPr/>
          <a:lstStyle/>
          <a:p>
            <a:pPr marL="383822" indent="-383822">
              <a:spcBef>
                <a:spcPts val="500"/>
              </a:spcBef>
              <a:buBlip>
                <a:blip r:embed="rId4"/>
              </a:buBlip>
              <a:defRPr sz="3400"/>
            </a:pPr>
            <a:r>
              <a:t>Une définition ambivalente du chômage dans le modèle de base :</a:t>
            </a:r>
          </a:p>
          <a:p>
            <a:pPr lvl="1" marL="828322" indent="-383822">
              <a:spcBef>
                <a:spcPts val="500"/>
              </a:spcBef>
              <a:buBlip>
                <a:blip r:embed="rId4"/>
              </a:buBlip>
              <a:defRPr sz="3400"/>
            </a:pPr>
            <a:r>
              <a:rPr b="1"/>
              <a:t>non-emploi volontaire</a:t>
            </a:r>
            <a:r>
              <a:t> : </a:t>
            </a:r>
          </a:p>
          <a:p>
            <a:pPr lvl="2" marL="1272822" indent="-383822">
              <a:spcBef>
                <a:spcPts val="500"/>
              </a:spcBef>
              <a:buBlip>
                <a:blip r:embed="rId4"/>
              </a:buBlip>
              <a:defRPr sz="3400"/>
            </a:pPr>
            <a:r>
              <a:t>ce n’est pas un chômage ! </a:t>
            </a:r>
          </a:p>
          <a:p>
            <a:pPr lvl="2" marL="1272822" indent="-383822">
              <a:spcBef>
                <a:spcPts val="500"/>
              </a:spcBef>
              <a:buBlip>
                <a:blip r:embed="rId4"/>
              </a:buBlip>
              <a:defRPr sz="3400"/>
            </a:pPr>
            <a:r>
              <a:t>Rôle du coût du travail : exclusion du marché du travail</a:t>
            </a:r>
          </a:p>
          <a:p>
            <a:pPr lvl="1" marL="828322" indent="-383822">
              <a:spcBef>
                <a:spcPts val="500"/>
              </a:spcBef>
              <a:buBlip>
                <a:blip r:embed="rId4"/>
              </a:buBlip>
              <a:defRPr sz="3400"/>
            </a:pPr>
            <a:r>
              <a:rPr b="1"/>
              <a:t>chômage volontaire de prospection</a:t>
            </a:r>
            <a:r>
              <a:t> : </a:t>
            </a:r>
          </a:p>
          <a:p>
            <a:pPr lvl="2" marL="1272822" indent="-383822">
              <a:spcBef>
                <a:spcPts val="500"/>
              </a:spcBef>
              <a:buBlip>
                <a:blip r:embed="rId4"/>
              </a:buBlip>
              <a:defRPr sz="3400"/>
            </a:pPr>
            <a:r>
              <a:t>il dépend de l’indemnisation des chômeurs</a:t>
            </a:r>
          </a:p>
          <a:p>
            <a:pPr lvl="2" marL="1272822" indent="-383822">
              <a:spcBef>
                <a:spcPts val="500"/>
              </a:spcBef>
              <a:buBlip>
                <a:blip r:embed="rId4"/>
              </a:buBlip>
              <a:defRPr sz="3400"/>
            </a:pPr>
            <a:r>
              <a:t>un « véritable » chômage volontaire</a:t>
            </a:r>
          </a:p>
          <a:p>
            <a:pPr lvl="1" marL="828322" indent="-383822">
              <a:spcBef>
                <a:spcPts val="500"/>
              </a:spcBef>
              <a:buBlip>
                <a:blip r:embed="rId4"/>
              </a:buBlip>
              <a:defRPr sz="3400"/>
            </a:pPr>
            <a:r>
              <a:rPr b="1"/>
              <a:t>chômage « classique »</a:t>
            </a:r>
            <a:r>
              <a:t> </a:t>
            </a:r>
          </a:p>
          <a:p>
            <a:pPr lvl="2" marL="1272822" indent="-383822">
              <a:spcBef>
                <a:spcPts val="500"/>
              </a:spcBef>
              <a:buBlip>
                <a:blip r:embed="rId4"/>
              </a:buBlip>
              <a:defRPr sz="3400"/>
            </a:pPr>
            <a:r>
              <a:t>lié aux rigidités du marché du travail (SMIC par ex), qui empêchent l’ajustement offre / demande</a:t>
            </a:r>
          </a:p>
          <a:p>
            <a:pPr lvl="2" marL="1272822" indent="-383822">
              <a:spcBef>
                <a:spcPts val="500"/>
              </a:spcBef>
              <a:buBlip>
                <a:blip r:embed="rId4"/>
              </a:buBlip>
              <a:defRPr sz="3400"/>
            </a:pPr>
            <a:r>
              <a:t>J. Rueff, « L’assurance chômage : cause du chômage permanent » 1931</a:t>
            </a:r>
          </a:p>
          <a:p>
            <a:pPr lvl="2" marL="1272822" indent="-383822">
              <a:spcBef>
                <a:spcPts val="500"/>
              </a:spcBef>
              <a:buBlip>
                <a:blip r:embed="rId4"/>
              </a:buBlip>
              <a:defRPr sz="3400"/>
            </a:pPr>
            <a:r>
              <a:t>un chômage volontaire « collectivement » ?</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0" name="Shape 640"/>
          <p:cNvSpPr/>
          <p:nvPr>
            <p:ph type="body" idx="1"/>
          </p:nvPr>
        </p:nvSpPr>
        <p:spPr>
          <a:xfrm>
            <a:off x="12700" y="430328"/>
            <a:ext cx="11490081" cy="7619909"/>
          </a:xfrm>
          <a:prstGeom prst="rect">
            <a:avLst/>
          </a:prstGeom>
        </p:spPr>
        <p:txBody>
          <a:bodyPr/>
          <a:lstStyle/>
          <a:p>
            <a:pPr marL="372533" indent="-372533">
              <a:spcBef>
                <a:spcPts val="1100"/>
              </a:spcBef>
              <a:buBlip>
                <a:blip r:embed="rId2"/>
              </a:buBlip>
              <a:defRPr sz="3300">
                <a:solidFill>
                  <a:srgbClr val="B03A2C"/>
                </a:solidFill>
              </a:defRPr>
            </a:pPr>
            <a:r>
              <a:t>Chômage transitoire ou permanent ?</a:t>
            </a:r>
          </a:p>
          <a:p>
            <a:pPr lvl="1" marL="817033" indent="-372533">
              <a:spcBef>
                <a:spcPts val="1100"/>
              </a:spcBef>
              <a:buBlip>
                <a:blip r:embed="rId2"/>
              </a:buBlip>
              <a:defRPr sz="3300">
                <a:solidFill>
                  <a:srgbClr val="B03A2C"/>
                </a:solidFill>
              </a:defRPr>
            </a:pPr>
            <a:r>
              <a:t>c</a:t>
            </a:r>
            <a:r>
              <a:rPr b="1"/>
              <a:t>hômage frictionnel</a:t>
            </a:r>
            <a:r>
              <a:t> ou transitoire : rôle du processus d’appariement (Beveridge, 1909).</a:t>
            </a:r>
          </a:p>
          <a:p>
            <a:pPr lvl="1" marL="817033" indent="-372533">
              <a:spcBef>
                <a:spcPts val="1100"/>
              </a:spcBef>
              <a:buBlip>
                <a:blip r:embed="rId2"/>
              </a:buBlip>
              <a:defRPr sz="3300">
                <a:solidFill>
                  <a:srgbClr val="B03A2C"/>
                </a:solidFill>
              </a:defRPr>
            </a:pPr>
            <a:r>
              <a:rPr b="1"/>
              <a:t>chômage durable </a:t>
            </a:r>
            <a:r>
              <a:t>: plusieurs facteurs possibles</a:t>
            </a:r>
          </a:p>
          <a:p>
            <a:pPr lvl="1" marL="0" indent="444500">
              <a:spcBef>
                <a:spcPts val="1100"/>
              </a:spcBef>
              <a:buSzTx/>
              <a:buNone/>
              <a:defRPr sz="3300">
                <a:solidFill>
                  <a:srgbClr val="B03A2C"/>
                </a:solidFill>
              </a:defRPr>
            </a:pPr>
          </a:p>
          <a:p>
            <a:pPr marL="372533" indent="-372533">
              <a:spcBef>
                <a:spcPts val="1100"/>
              </a:spcBef>
              <a:buBlip>
                <a:blip r:embed="rId2"/>
              </a:buBlip>
              <a:defRPr sz="3300">
                <a:solidFill>
                  <a:srgbClr val="B03A2C"/>
                </a:solidFill>
              </a:defRPr>
            </a:pPr>
            <a:r>
              <a:t>Distinction centrale :</a:t>
            </a:r>
          </a:p>
          <a:p>
            <a:pPr lvl="1" marL="817033" indent="-372533">
              <a:spcBef>
                <a:spcPts val="1100"/>
              </a:spcBef>
              <a:buBlip>
                <a:blip r:embed="rId2"/>
              </a:buBlip>
              <a:defRPr sz="3300">
                <a:solidFill>
                  <a:srgbClr val="B03A2C"/>
                </a:solidFill>
              </a:defRPr>
            </a:pPr>
            <a:r>
              <a:rPr b="1"/>
              <a:t>chômage conjoncturel </a:t>
            </a:r>
            <a:r>
              <a:t>: il est dû au cycle d’activité. C’est le « chômage involontaire » de Keynes</a:t>
            </a:r>
          </a:p>
          <a:p>
            <a:pPr lvl="1" marL="817033" indent="-372533">
              <a:spcBef>
                <a:spcPts val="1100"/>
              </a:spcBef>
              <a:buBlip>
                <a:blip r:embed="rId2"/>
              </a:buBlip>
              <a:defRPr sz="3300">
                <a:solidFill>
                  <a:srgbClr val="B03A2C"/>
                </a:solidFill>
              </a:defRPr>
            </a:pPr>
            <a:r>
              <a:rPr b="1"/>
              <a:t>chômage structurel </a:t>
            </a:r>
            <a:r>
              <a:t>: chômage du au mode de fonctionnement du institutionnel du marché du travail et à ses imperfections.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2" name="Shape 642"/>
          <p:cNvSpPr/>
          <p:nvPr>
            <p:ph type="title"/>
          </p:nvPr>
        </p:nvSpPr>
        <p:spPr>
          <a:prstGeom prst="rect">
            <a:avLst/>
          </a:prstGeom>
        </p:spPr>
        <p:txBody>
          <a:bodyPr/>
          <a:lstStyle>
            <a:lvl1pPr>
              <a:buBlip>
                <a:blip r:embed="rId2"/>
              </a:buBlip>
            </a:lvl1pPr>
          </a:lstStyle>
          <a:p>
            <a:pPr/>
            <a:r>
              <a:t>Keynes et le chômage involontaire</a:t>
            </a:r>
          </a:p>
        </p:txBody>
      </p:sp>
      <p:sp>
        <p:nvSpPr>
          <p:cNvPr id="643" name="Shape 643"/>
          <p:cNvSpPr/>
          <p:nvPr>
            <p:ph type="body" idx="1"/>
          </p:nvPr>
        </p:nvSpPr>
        <p:spPr>
          <a:xfrm>
            <a:off x="204649" y="2411785"/>
            <a:ext cx="12595503" cy="7350872"/>
          </a:xfrm>
          <a:prstGeom prst="rect">
            <a:avLst/>
          </a:prstGeom>
        </p:spPr>
        <p:txBody>
          <a:bodyPr/>
          <a:lstStyle/>
          <a:p>
            <a:pPr marL="0" indent="0">
              <a:buSzTx/>
              <a:buNone/>
              <a:defRPr sz="3400"/>
            </a:pPr>
            <a:r>
              <a:t>Outre le </a:t>
            </a:r>
            <a:r>
              <a:rPr b="1"/>
              <a:t>chômage "de frottement"</a:t>
            </a:r>
            <a:r>
              <a:t> le postulat [classique] admet encore le </a:t>
            </a:r>
            <a:r>
              <a:rPr b="1"/>
              <a:t>chômage "volontaire",</a:t>
            </a:r>
            <a:r>
              <a:t> dû au refus d'une unité de main d’oeuvre d'accepter une rémunération équivalente au produit attribuable à sa productivité marginale, refus qui peut être libre ou forcé et qui peut résulter soit de la législation, soit des usages sociaux, soit d'une coalition au cours d'une négociation collective des salaires, soit de la lenteur des adaptations aux changements, soit enfin de la simple obstination de la nature humaine. Mais en dehors du chômage "de frottement" et du chômage "volontaire" il n'y a place pour aucune autre sorte de chômage. Les postulats classiques n'admettent pas la possibilité d'une troisième catégorie que nous définirons par la suite comme le </a:t>
            </a:r>
            <a:r>
              <a:rPr b="1"/>
              <a:t>chômage involontaire</a:t>
            </a:r>
            <a:r>
              <a:t>».</a:t>
            </a:r>
          </a:p>
          <a:p>
            <a:pPr marL="0" indent="0">
              <a:buSzTx/>
              <a:buNone/>
              <a:defRPr sz="3400"/>
            </a:pPr>
            <a:r>
              <a:t>(extrait de la </a:t>
            </a:r>
            <a:r>
              <a:rPr u="sng"/>
              <a:t>Théorie générale de l’emploi, de l’intérêt et de la monnaie</a:t>
            </a:r>
            <a:r>
              <a:t>, 1936)</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5" name="Shape 645"/>
          <p:cNvSpPr/>
          <p:nvPr>
            <p:ph type="title"/>
          </p:nvPr>
        </p:nvSpPr>
        <p:spPr>
          <a:prstGeom prst="rect">
            <a:avLst/>
          </a:prstGeom>
        </p:spPr>
        <p:txBody>
          <a:bodyPr/>
          <a:lstStyle>
            <a:lvl1pPr>
              <a:buBlip>
                <a:blip r:embed="rId3"/>
              </a:buBlip>
            </a:lvl1pPr>
          </a:lstStyle>
          <a:p>
            <a:pPr/>
            <a:r>
              <a:t>Eléments de cadrage sur la macroéconomie du chômage aujourd’hui</a:t>
            </a:r>
          </a:p>
        </p:txBody>
      </p:sp>
      <p:sp>
        <p:nvSpPr>
          <p:cNvPr id="646" name="Shape 646"/>
          <p:cNvSpPr/>
          <p:nvPr>
            <p:ph type="body" idx="1"/>
          </p:nvPr>
        </p:nvSpPr>
        <p:spPr>
          <a:xfrm>
            <a:off x="413812" y="2565751"/>
            <a:ext cx="12177176" cy="6781098"/>
          </a:xfrm>
          <a:prstGeom prst="rect">
            <a:avLst/>
          </a:prstGeom>
        </p:spPr>
        <p:txBody>
          <a:bodyPr/>
          <a:lstStyle/>
          <a:p>
            <a:pPr>
              <a:buBlip>
                <a:blip r:embed="rId4"/>
              </a:buBlip>
              <a:defRPr sz="3500"/>
            </a:pPr>
            <a:r>
              <a:t>Articuler la croissance de longue période et le soutien à l’activité de courte période : l’enjeu des politiques économiques aujourd’hui.</a:t>
            </a:r>
          </a:p>
          <a:p>
            <a:pPr>
              <a:buBlip>
                <a:blip r:embed="rId4"/>
              </a:buBlip>
              <a:defRPr sz="3500"/>
            </a:pPr>
            <a:r>
              <a:t>Distinguer croissance effective et croissance potentielle :</a:t>
            </a:r>
          </a:p>
          <a:p>
            <a:pPr lvl="1">
              <a:buBlip>
                <a:blip r:embed="rId4"/>
              </a:buBlip>
              <a:defRPr sz="3500"/>
            </a:pPr>
            <a:r>
              <a:rPr b="1"/>
              <a:t>croissance potentielle</a:t>
            </a:r>
            <a:r>
              <a:t> = taux de croissance lié à un plein usage des facteurs de production, avec des prix flexibles</a:t>
            </a:r>
          </a:p>
          <a:p>
            <a:pPr lvl="1">
              <a:buBlip>
                <a:blip r:embed="rId4"/>
              </a:buBlip>
              <a:defRPr sz="3500"/>
            </a:pPr>
            <a:r>
              <a:rPr b="1"/>
              <a:t>croissance effective</a:t>
            </a:r>
            <a:r>
              <a:t> = croissance observée</a:t>
            </a:r>
          </a:p>
          <a:p>
            <a:pPr lvl="1">
              <a:buBlip>
                <a:blip r:embed="rId4"/>
              </a:buBlip>
              <a:defRPr sz="3500"/>
            </a:pPr>
            <a:r>
              <a:rPr b="1"/>
              <a:t>output gap</a:t>
            </a:r>
            <a:r>
              <a:t> = écart entre les deux en pourcentage</a:t>
            </a:r>
          </a:p>
          <a:p>
            <a:pPr lvl="1">
              <a:buBlip>
                <a:blip r:embed="rId4"/>
              </a:buBlip>
              <a:defRPr sz="3500"/>
            </a:pPr>
            <a:r>
              <a:t>la croissance potentielle n’implique pas l’absence de chômage, mais l’absence de chômage d’origine conjoncturelle. </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0" name="Shape 650"/>
          <p:cNvSpPr/>
          <p:nvPr>
            <p:ph type="title"/>
          </p:nvPr>
        </p:nvSpPr>
        <p:spPr>
          <a:prstGeom prst="rect">
            <a:avLst/>
          </a:prstGeom>
        </p:spPr>
        <p:txBody>
          <a:bodyPr/>
          <a:lstStyle/>
          <a:p>
            <a:pPr/>
            <a:r>
              <a:t>Chômage structurel et chômage conjoncturel en Europe</a:t>
            </a:r>
          </a:p>
        </p:txBody>
      </p:sp>
      <p:graphicFrame>
        <p:nvGraphicFramePr>
          <p:cNvPr id="651" name="Table 651"/>
          <p:cNvGraphicFramePr/>
          <p:nvPr/>
        </p:nvGraphicFramePr>
        <p:xfrm>
          <a:off x="965200" y="2717800"/>
          <a:ext cx="11087100" cy="5254995"/>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2768600"/>
                <a:gridCol w="2768600"/>
                <a:gridCol w="2768600"/>
                <a:gridCol w="2768600"/>
              </a:tblGrid>
              <a:tr h="1008481">
                <a:tc>
                  <a:txBody>
                    <a:bodyPr/>
                    <a:lstStyle/>
                    <a:p>
                      <a:pPr defTabSz="914400">
                        <a:tabLst>
                          <a:tab pos="1168400" algn="l"/>
                        </a:tabLst>
                        <a:defRPr sz="2800"/>
                      </a:pP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NAIRU 2014</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taux de chômage observé 2014</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r h="700560">
                <a:tc>
                  <a:txBody>
                    <a:bodyPr/>
                    <a:lstStyle/>
                    <a:p>
                      <a:pPr defTabSz="914400">
                        <a:tabLst>
                          <a:tab pos="1168400" algn="l"/>
                        </a:tabLst>
                        <a:defRPr sz="1800">
                          <a:solidFill>
                            <a:srgbClr val="000000"/>
                          </a:solidFill>
                        </a:defRPr>
                      </a:pPr>
                      <a:r>
                        <a:rPr sz="2800">
                          <a:solidFill>
                            <a:srgbClr val="5C554F"/>
                          </a:solidFill>
                        </a:rPr>
                        <a:t>Allemagne</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6,3</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5,0</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r h="700560">
                <a:tc>
                  <a:txBody>
                    <a:bodyPr/>
                    <a:lstStyle/>
                    <a:p>
                      <a:pPr defTabSz="914400">
                        <a:tabLst>
                          <a:tab pos="1168400" algn="l"/>
                        </a:tabLst>
                        <a:defRPr sz="1800">
                          <a:solidFill>
                            <a:srgbClr val="000000"/>
                          </a:solidFill>
                        </a:defRPr>
                      </a:pPr>
                      <a:r>
                        <a:rPr sz="2800">
                          <a:solidFill>
                            <a:srgbClr val="5C554F"/>
                          </a:solidFill>
                        </a:rPr>
                        <a:t>France</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9,2</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10,3</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r h="700560">
                <a:tc>
                  <a:txBody>
                    <a:bodyPr/>
                    <a:lstStyle/>
                    <a:p>
                      <a:pPr defTabSz="914400">
                        <a:tabLst>
                          <a:tab pos="1168400" algn="l"/>
                        </a:tabLst>
                        <a:defRPr sz="1800">
                          <a:solidFill>
                            <a:srgbClr val="000000"/>
                          </a:solidFill>
                        </a:defRPr>
                      </a:pPr>
                      <a:r>
                        <a:rPr sz="2800">
                          <a:solidFill>
                            <a:srgbClr val="5C554F"/>
                          </a:solidFill>
                        </a:rPr>
                        <a:t>Italie</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9,9</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12,7</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r h="700560">
                <a:tc>
                  <a:txBody>
                    <a:bodyPr/>
                    <a:lstStyle/>
                    <a:p>
                      <a:pPr defTabSz="914400">
                        <a:tabLst>
                          <a:tab pos="1168400" algn="l"/>
                        </a:tabLst>
                        <a:defRPr sz="1800">
                          <a:solidFill>
                            <a:srgbClr val="000000"/>
                          </a:solidFill>
                        </a:defRPr>
                      </a:pPr>
                      <a:r>
                        <a:rPr sz="2800">
                          <a:solidFill>
                            <a:srgbClr val="5C554F"/>
                          </a:solidFill>
                        </a:rPr>
                        <a:t>Espagne</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20,7</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24,5</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r h="700560">
                <a:tc>
                  <a:txBody>
                    <a:bodyPr/>
                    <a:lstStyle/>
                    <a:p>
                      <a:pPr defTabSz="914400">
                        <a:tabLst>
                          <a:tab pos="1168400" algn="l"/>
                        </a:tabLst>
                        <a:defRPr sz="1800">
                          <a:solidFill>
                            <a:srgbClr val="000000"/>
                          </a:solidFill>
                        </a:defRPr>
                      </a:pPr>
                      <a:r>
                        <a:rPr sz="2800">
                          <a:solidFill>
                            <a:srgbClr val="5C554F"/>
                          </a:solidFill>
                        </a:rPr>
                        <a:t>Danemark</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5,7</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6,5</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r h="731008">
                <a:tc>
                  <a:txBody>
                    <a:bodyPr/>
                    <a:lstStyle/>
                    <a:p>
                      <a:pPr defTabSz="914400">
                        <a:tabLst>
                          <a:tab pos="1168400" algn="l"/>
                        </a:tabLst>
                        <a:defRPr sz="1800">
                          <a:solidFill>
                            <a:srgbClr val="000000"/>
                          </a:solidFill>
                        </a:defRPr>
                      </a:pPr>
                      <a:r>
                        <a:rPr sz="2800">
                          <a:solidFill>
                            <a:srgbClr val="5C554F"/>
                          </a:solidFill>
                        </a:rPr>
                        <a:t>Etats-Unis</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6,1</a:t>
                      </a:r>
                    </a:p>
                  </a:txBody>
                  <a:tcPr marL="50800" marR="50800" marT="50800" marB="50800" anchor="ctr" anchorCtr="0" horzOverflow="overflow"/>
                </a:tc>
                <a:tc>
                  <a:txBody>
                    <a:bodyPr/>
                    <a:lstStyle/>
                    <a:p>
                      <a:pPr defTabSz="914400">
                        <a:tabLst>
                          <a:tab pos="1168400" algn="l"/>
                        </a:tabLst>
                        <a:defRPr sz="1800">
                          <a:solidFill>
                            <a:srgbClr val="000000"/>
                          </a:solidFill>
                        </a:defRPr>
                      </a:pPr>
                      <a:r>
                        <a:rPr sz="2800">
                          <a:solidFill>
                            <a:srgbClr val="5C554F"/>
                          </a:solidFill>
                        </a:rPr>
                        <a:t>8,1</a:t>
                      </a:r>
                    </a:p>
                  </a:txBody>
                  <a:tcPr marL="50800" marR="50800" marT="50800" marB="50800" anchor="ctr" anchorCtr="0" horzOverflow="overflow"/>
                </a:tc>
                <a:tc>
                  <a:txBody>
                    <a:bodyPr/>
                    <a:lstStyle/>
                    <a:p>
                      <a:pPr defTabSz="914400">
                        <a:tabLst>
                          <a:tab pos="1168400" algn="l"/>
                        </a:tabLst>
                        <a:defRPr sz="2800"/>
                      </a:pPr>
                    </a:p>
                  </a:txBody>
                  <a:tcPr marL="50800" marR="50800" marT="50800" marB="50800" anchor="ctr" anchorCtr="0" horzOverflow="overflow"/>
                </a:tc>
              </a:tr>
            </a:tbl>
          </a:graphicData>
        </a:graphic>
      </p:graphicFrame>
      <p:sp>
        <p:nvSpPr>
          <p:cNvPr id="652" name="Shape 652"/>
          <p:cNvSpPr/>
          <p:nvPr>
            <p:ph type="body" sz="quarter" idx="4294967295"/>
          </p:nvPr>
        </p:nvSpPr>
        <p:spPr>
          <a:xfrm>
            <a:off x="704825" y="8290293"/>
            <a:ext cx="11595150" cy="850155"/>
          </a:xfrm>
          <a:prstGeom prst="rect">
            <a:avLst/>
          </a:prstGeom>
        </p:spPr>
        <p:txBody>
          <a:bodyPr lIns="50800" tIns="50800" rIns="50800" bIns="50800"/>
          <a:lstStyle>
            <a:lvl1pPr>
              <a:spcBef>
                <a:spcPts val="3200"/>
              </a:spcBef>
              <a:buBlip>
                <a:blip r:embed="rId3"/>
              </a:buBlip>
              <a:defRPr sz="3800">
                <a:solidFill>
                  <a:srgbClr val="BE3F2B"/>
                </a:solidFill>
              </a:defRPr>
            </a:lvl1pPr>
          </a:lstStyle>
          <a:p>
            <a:pPr/>
            <a:r>
              <a:t>Source : site de l’OCDE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6" name="Shape 656"/>
          <p:cNvSpPr/>
          <p:nvPr>
            <p:ph type="title"/>
          </p:nvPr>
        </p:nvSpPr>
        <p:spPr>
          <a:prstGeom prst="rect">
            <a:avLst/>
          </a:prstGeom>
        </p:spPr>
        <p:txBody>
          <a:bodyPr/>
          <a:lstStyle/>
          <a:p>
            <a:pPr/>
            <a:r>
              <a:t>la courbe de Beveridge</a:t>
            </a:r>
          </a:p>
        </p:txBody>
      </p:sp>
      <p:sp>
        <p:nvSpPr>
          <p:cNvPr id="657" name="Shape 657"/>
          <p:cNvSpPr/>
          <p:nvPr>
            <p:ph type="body" sz="half" idx="1"/>
          </p:nvPr>
        </p:nvSpPr>
        <p:spPr>
          <a:prstGeom prst="rect">
            <a:avLst/>
          </a:prstGeom>
        </p:spPr>
        <p:txBody>
          <a:bodyPr/>
          <a:lstStyle/>
          <a:p>
            <a:pPr>
              <a:buBlip>
                <a:blip r:embed="rId2"/>
              </a:buBlip>
            </a:pPr>
          </a:p>
        </p:txBody>
      </p:sp>
      <p:pic>
        <p:nvPicPr>
          <p:cNvPr id="658" name="6.9.png"/>
          <p:cNvPicPr>
            <a:picLocks noChangeAspect="1"/>
          </p:cNvPicPr>
          <p:nvPr/>
        </p:nvPicPr>
        <p:blipFill>
          <a:blip r:embed="rId3">
            <a:extLst/>
          </a:blip>
          <a:stretch>
            <a:fillRect/>
          </a:stretch>
        </p:blipFill>
        <p:spPr>
          <a:xfrm>
            <a:off x="13621" y="1367572"/>
            <a:ext cx="13576301" cy="848364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0" name="Shape 660"/>
          <p:cNvSpPr/>
          <p:nvPr>
            <p:ph type="title"/>
          </p:nvPr>
        </p:nvSpPr>
        <p:spPr>
          <a:prstGeom prst="rect">
            <a:avLst/>
          </a:prstGeom>
        </p:spPr>
        <p:txBody>
          <a:bodyPr/>
          <a:lstStyle/>
          <a:p>
            <a:pPr/>
          </a:p>
        </p:txBody>
      </p:sp>
      <p:pic>
        <p:nvPicPr>
          <p:cNvPr id="661" name="pasted-image.tiff"/>
          <p:cNvPicPr>
            <a:picLocks noChangeAspect="1"/>
          </p:cNvPicPr>
          <p:nvPr/>
        </p:nvPicPr>
        <p:blipFill>
          <a:blip r:embed="rId3">
            <a:extLst/>
          </a:blip>
          <a:stretch>
            <a:fillRect/>
          </a:stretch>
        </p:blipFill>
        <p:spPr>
          <a:xfrm>
            <a:off x="744419" y="155069"/>
            <a:ext cx="11515962" cy="1021258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Shape 354"/>
          <p:cNvSpPr/>
          <p:nvPr>
            <p:ph type="title"/>
          </p:nvPr>
        </p:nvSpPr>
        <p:spPr>
          <a:xfrm>
            <a:off x="330200" y="190500"/>
            <a:ext cx="11780369" cy="1155700"/>
          </a:xfrm>
          <a:prstGeom prst="rect">
            <a:avLst/>
          </a:prstGeom>
        </p:spPr>
        <p:txBody>
          <a:bodyPr/>
          <a:lstStyle/>
          <a:p>
            <a:pPr/>
            <a:r>
              <a:t>Courbes d’offre possibles ou impossibles ?</a:t>
            </a:r>
          </a:p>
        </p:txBody>
      </p:sp>
      <p:pic>
        <p:nvPicPr>
          <p:cNvPr id="355" name="O plusieurs.png"/>
          <p:cNvPicPr>
            <a:picLocks noChangeAspect="1"/>
          </p:cNvPicPr>
          <p:nvPr/>
        </p:nvPicPr>
        <p:blipFill>
          <a:blip r:embed="rId3">
            <a:extLst/>
          </a:blip>
          <a:stretch>
            <a:fillRect/>
          </a:stretch>
        </p:blipFill>
        <p:spPr>
          <a:xfrm>
            <a:off x="-2583423" y="1228858"/>
            <a:ext cx="17017373" cy="957767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5" name="Shape 665"/>
          <p:cNvSpPr/>
          <p:nvPr>
            <p:ph type="title"/>
          </p:nvPr>
        </p:nvSpPr>
        <p:spPr>
          <a:prstGeom prst="rect">
            <a:avLst/>
          </a:prstGeom>
        </p:spPr>
        <p:txBody>
          <a:bodyPr/>
          <a:lstStyle/>
          <a:p>
            <a:pPr/>
          </a:p>
        </p:txBody>
      </p:sp>
      <p:sp>
        <p:nvSpPr>
          <p:cNvPr id="666" name="Shape 666"/>
          <p:cNvSpPr/>
          <p:nvPr>
            <p:ph type="body" idx="1"/>
          </p:nvPr>
        </p:nvSpPr>
        <p:spPr>
          <a:prstGeom prst="rect">
            <a:avLst/>
          </a:prstGeom>
        </p:spPr>
        <p:txBody>
          <a:bodyPr/>
          <a:lstStyle/>
          <a:p>
            <a:pPr>
              <a:buBlip>
                <a:blip r:embed="rId2"/>
              </a:buBlip>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68" name="Shape 668"/>
          <p:cNvSpPr/>
          <p:nvPr>
            <p:ph type="title"/>
          </p:nvPr>
        </p:nvSpPr>
        <p:spPr>
          <a:prstGeom prst="rect">
            <a:avLst/>
          </a:prstGeom>
        </p:spPr>
        <p:txBody>
          <a:bodyPr/>
          <a:lstStyle/>
          <a:p>
            <a:pPr/>
          </a:p>
        </p:txBody>
      </p:sp>
      <p:sp>
        <p:nvSpPr>
          <p:cNvPr id="669" name="Shape 669"/>
          <p:cNvSpPr/>
          <p:nvPr>
            <p:ph type="body" sz="half" idx="1"/>
          </p:nvPr>
        </p:nvSpPr>
        <p:spPr>
          <a:prstGeom prst="rect">
            <a:avLst/>
          </a:prstGeom>
        </p:spPr>
        <p:txBody>
          <a:bodyPr/>
          <a:lstStyle/>
          <a:p>
            <a:pPr>
              <a:buBlip>
                <a:blip r:embed="rId2"/>
              </a:buBlip>
            </a:pPr>
          </a:p>
        </p:txBody>
      </p:sp>
      <p:pic>
        <p:nvPicPr>
          <p:cNvPr id="670" name="beveridge-filtered.jpg"/>
          <p:cNvPicPr>
            <a:picLocks noChangeAspect="1"/>
          </p:cNvPicPr>
          <p:nvPr/>
        </p:nvPicPr>
        <p:blipFill>
          <a:blip r:embed="rId3">
            <a:extLst/>
          </a:blip>
          <a:stretch>
            <a:fillRect/>
          </a:stretch>
        </p:blipFill>
        <p:spPr>
          <a:xfrm>
            <a:off x="1382442" y="1881810"/>
            <a:ext cx="9994901" cy="7409348"/>
          </a:xfrm>
          <a:prstGeom prst="rect">
            <a:avLst/>
          </a:prstGeom>
          <a:ln w="12700">
            <a:miter lim="400000"/>
          </a:ln>
        </p:spPr>
      </p:pic>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2" name="Shape 672"/>
          <p:cNvSpPr/>
          <p:nvPr>
            <p:ph type="title"/>
          </p:nvPr>
        </p:nvSpPr>
        <p:spPr>
          <a:prstGeom prst="rect">
            <a:avLst/>
          </a:prstGeom>
        </p:spPr>
        <p:txBody>
          <a:bodyPr/>
          <a:lstStyle>
            <a:lvl1pPr>
              <a:buBlip>
                <a:blip r:embed="rId3"/>
              </a:buBlip>
            </a:lvl1pPr>
          </a:lstStyle>
          <a:p>
            <a:pPr/>
            <a:r>
              <a:t>Politique conjoncturelle ou politique structurelle ?</a:t>
            </a:r>
          </a:p>
        </p:txBody>
      </p:sp>
      <p:sp>
        <p:nvSpPr>
          <p:cNvPr id="673" name="Shape 673"/>
          <p:cNvSpPr/>
          <p:nvPr>
            <p:ph type="body" idx="1"/>
          </p:nvPr>
        </p:nvSpPr>
        <p:spPr>
          <a:xfrm>
            <a:off x="965200" y="2662979"/>
            <a:ext cx="11074400" cy="6586642"/>
          </a:xfrm>
          <a:prstGeom prst="rect">
            <a:avLst/>
          </a:prstGeom>
        </p:spPr>
        <p:txBody>
          <a:bodyPr/>
          <a:lstStyle/>
          <a:p>
            <a:pPr>
              <a:lnSpc>
                <a:spcPct val="120000"/>
              </a:lnSpc>
              <a:spcBef>
                <a:spcPts val="1400"/>
              </a:spcBef>
              <a:buBlip>
                <a:blip r:embed="rId4"/>
              </a:buBlip>
            </a:pPr>
            <a:r>
              <a:t>Politique conjoncturelle : </a:t>
            </a:r>
          </a:p>
          <a:p>
            <a:pPr lvl="1">
              <a:lnSpc>
                <a:spcPct val="120000"/>
              </a:lnSpc>
              <a:spcBef>
                <a:spcPts val="1400"/>
              </a:spcBef>
              <a:buBlip>
                <a:blip r:embed="rId4"/>
              </a:buBlip>
            </a:pPr>
            <a:r>
              <a:t>agir sur la demande globale par la politique budgétaire ou la politique monétaire</a:t>
            </a:r>
          </a:p>
          <a:p>
            <a:pPr lvl="1">
              <a:lnSpc>
                <a:spcPct val="120000"/>
              </a:lnSpc>
              <a:spcBef>
                <a:spcPts val="1400"/>
              </a:spcBef>
              <a:buBlip>
                <a:blip r:embed="rId4"/>
              </a:buBlip>
            </a:pPr>
            <a:r>
              <a:t>politique structurelle sur le marché du travail : agir sur le niveau d’emploi à long terme</a:t>
            </a:r>
          </a:p>
          <a:p>
            <a:pPr>
              <a:lnSpc>
                <a:spcPct val="120000"/>
              </a:lnSpc>
              <a:spcBef>
                <a:spcPts val="1400"/>
              </a:spcBef>
              <a:buBlip>
                <a:blip r:embed="rId4"/>
              </a:buBlip>
            </a:pPr>
            <a:r>
              <a:t>Politique de l’emploi active et passive : distinction introduite par l’OCDE en 1988.</a:t>
            </a:r>
          </a:p>
          <a:p>
            <a:pPr>
              <a:lnSpc>
                <a:spcPct val="120000"/>
              </a:lnSpc>
              <a:spcBef>
                <a:spcPts val="1400"/>
              </a:spcBef>
              <a:buBlip>
                <a:blip r:embed="rId4"/>
              </a:buBlip>
            </a:pPr>
            <a:r>
              <a:t>Diversité des politiques de l’emploi selon les « types de capitalisme » (B. Amable)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7" name="Shape 677"/>
          <p:cNvSpPr/>
          <p:nvPr>
            <p:ph type="title"/>
          </p:nvPr>
        </p:nvSpPr>
        <p:spPr>
          <a:xfrm>
            <a:off x="673494" y="196850"/>
            <a:ext cx="11074401" cy="2082800"/>
          </a:xfrm>
          <a:prstGeom prst="rect">
            <a:avLst/>
          </a:prstGeom>
        </p:spPr>
        <p:txBody>
          <a:bodyPr/>
          <a:lstStyle>
            <a:lvl1pPr algn="l"/>
          </a:lstStyle>
          <a:p>
            <a:pPr/>
            <a:r>
              <a:t>III.B) Le Smic, ennemi de l’emploi ?</a:t>
            </a:r>
          </a:p>
        </p:txBody>
      </p:sp>
      <p:pic>
        <p:nvPicPr>
          <p:cNvPr id="678" name="chômage.png"/>
          <p:cNvPicPr>
            <a:picLocks noChangeAspect="1"/>
          </p:cNvPicPr>
          <p:nvPr/>
        </p:nvPicPr>
        <p:blipFill>
          <a:blip r:embed="rId2">
            <a:extLst/>
          </a:blip>
          <a:stretch>
            <a:fillRect/>
          </a:stretch>
        </p:blipFill>
        <p:spPr>
          <a:xfrm>
            <a:off x="1195324" y="2011337"/>
            <a:ext cx="11202120" cy="771887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0" name="Shape 680"/>
          <p:cNvSpPr/>
          <p:nvPr>
            <p:ph type="title"/>
          </p:nvPr>
        </p:nvSpPr>
        <p:spPr>
          <a:prstGeom prst="rect">
            <a:avLst/>
          </a:prstGeom>
        </p:spPr>
        <p:txBody>
          <a:bodyPr/>
          <a:lstStyle>
            <a:lvl1pPr>
              <a:buBlip>
                <a:blip r:embed="rId2"/>
              </a:buBlip>
            </a:lvl1pPr>
          </a:lstStyle>
          <a:p>
            <a:pPr/>
            <a:r>
              <a:t>Les études empiriques sur l’impact du salaire minimum</a:t>
            </a:r>
          </a:p>
        </p:txBody>
      </p:sp>
      <p:sp>
        <p:nvSpPr>
          <p:cNvPr id="681" name="Shape 681"/>
          <p:cNvSpPr/>
          <p:nvPr>
            <p:ph type="body" idx="1"/>
          </p:nvPr>
        </p:nvSpPr>
        <p:spPr>
          <a:xfrm>
            <a:off x="715166" y="2577896"/>
            <a:ext cx="11806840" cy="6984866"/>
          </a:xfrm>
          <a:prstGeom prst="rect">
            <a:avLst/>
          </a:prstGeom>
        </p:spPr>
        <p:txBody>
          <a:bodyPr/>
          <a:lstStyle/>
          <a:p>
            <a:pPr>
              <a:buBlip>
                <a:blip r:embed="rId3"/>
              </a:buBlip>
            </a:pPr>
            <a:r>
              <a:t>Principe : expérience naturelle dans les  fast foods  </a:t>
            </a:r>
          </a:p>
          <a:p>
            <a:pPr>
              <a:buBlip>
                <a:blip r:embed="rId3"/>
              </a:buBlip>
            </a:pPr>
            <a:r>
              <a:t>D. Card et A. Krueger (1994) :</a:t>
            </a:r>
          </a:p>
          <a:p>
            <a:pPr lvl="1">
              <a:buBlip>
                <a:blip r:embed="rId3"/>
              </a:buBlip>
            </a:pPr>
            <a:r>
              <a:t>hausse du salaire minimum de 4,25$ de l’heure à 5,05$ en avril 1992, l’étude porte sur l’effet dans les fast foods du New Jersey (groupe test)</a:t>
            </a:r>
          </a:p>
          <a:p>
            <a:pPr lvl="1">
              <a:buBlip>
                <a:blip r:embed="rId3"/>
              </a:buBlip>
            </a:pPr>
            <a:r>
              <a:t>salaire minimum inchangé dans l’Etat voisin de Pennsylvanie (groupe de contrôle)</a:t>
            </a:r>
          </a:p>
          <a:p>
            <a:pPr lvl="1">
              <a:buBlip>
                <a:blip r:embed="rId3"/>
              </a:buBlip>
            </a:pPr>
            <a:r>
              <a:t>L’Etude montre que la demande de travail dans les fast foods du New Jersey a légèrement augmenté, contrairement aux prédictions du modèle de base</a:t>
            </a:r>
          </a:p>
          <a:p>
            <a:pPr>
              <a:buBlip>
                <a:blip r:embed="rId3"/>
              </a:buBlip>
            </a:pPr>
            <a:r>
              <a:t>Expérience reconduite dans un grand nombre de pays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3" name="Shape 683"/>
          <p:cNvSpPr/>
          <p:nvPr>
            <p:ph type="title"/>
          </p:nvPr>
        </p:nvSpPr>
        <p:spPr>
          <a:xfrm>
            <a:off x="368300" y="304800"/>
            <a:ext cx="12052300" cy="2082800"/>
          </a:xfrm>
          <a:prstGeom prst="rect">
            <a:avLst/>
          </a:prstGeom>
        </p:spPr>
        <p:txBody>
          <a:bodyPr/>
          <a:lstStyle>
            <a:lvl1pPr>
              <a:buBlip>
                <a:blip r:embed="rId3"/>
              </a:buBlip>
            </a:lvl1pPr>
          </a:lstStyle>
          <a:p>
            <a:pPr/>
            <a:r>
              <a:t>Le modèle du monopsone : pourquoi le salaire minimum peut-il augmenter l’emploi ?</a:t>
            </a:r>
          </a:p>
        </p:txBody>
      </p:sp>
      <p:sp>
        <p:nvSpPr>
          <p:cNvPr id="684" name="Shape 684"/>
          <p:cNvSpPr/>
          <p:nvPr>
            <p:ph type="body" idx="1"/>
          </p:nvPr>
        </p:nvSpPr>
        <p:spPr>
          <a:prstGeom prst="rect">
            <a:avLst/>
          </a:prstGeom>
        </p:spPr>
        <p:txBody>
          <a:bodyPr/>
          <a:lstStyle/>
          <a:p>
            <a:pPr>
              <a:buBlip>
                <a:blip r:embed="rId4"/>
              </a:buBlip>
            </a:pPr>
          </a:p>
        </p:txBody>
      </p:sp>
      <p:pic>
        <p:nvPicPr>
          <p:cNvPr id="685" name="6.8.pdf"/>
          <p:cNvPicPr>
            <a:picLocks noChangeAspect="1"/>
          </p:cNvPicPr>
          <p:nvPr/>
        </p:nvPicPr>
        <p:blipFill>
          <a:blip r:embed="rId5">
            <a:extLst/>
          </a:blip>
          <a:stretch>
            <a:fillRect/>
          </a:stretch>
        </p:blipFill>
        <p:spPr>
          <a:xfrm>
            <a:off x="459499" y="2437618"/>
            <a:ext cx="11842168" cy="7404101"/>
          </a:xfrm>
          <a:prstGeom prst="rect">
            <a:avLst/>
          </a:prstGeom>
          <a:ln w="12700">
            <a:miter lim="400000"/>
          </a:ln>
        </p:spPr>
      </p:pic>
      <p:grpSp>
        <p:nvGrpSpPr>
          <p:cNvPr id="691" name="Group 691"/>
          <p:cNvGrpSpPr/>
          <p:nvPr/>
        </p:nvGrpSpPr>
        <p:grpSpPr>
          <a:xfrm>
            <a:off x="1922657" y="6019800"/>
            <a:ext cx="8915852" cy="3752850"/>
            <a:chOff x="0" y="0"/>
            <a:chExt cx="8915850" cy="3752850"/>
          </a:xfrm>
        </p:grpSpPr>
        <p:sp>
          <p:nvSpPr>
            <p:cNvPr id="686" name="Shape 686"/>
            <p:cNvSpPr/>
            <p:nvPr/>
          </p:nvSpPr>
          <p:spPr>
            <a:xfrm>
              <a:off x="824262" y="229840"/>
              <a:ext cx="8091589" cy="17678"/>
            </a:xfrm>
            <a:prstGeom prst="line">
              <a:avLst/>
            </a:prstGeom>
            <a:noFill/>
            <a:ln w="38100" cap="flat">
              <a:solidFill>
                <a:srgbClr val="000000"/>
              </a:solidFill>
              <a:prstDash val="solid"/>
              <a:miter lim="400000"/>
            </a:ln>
            <a:effectLst/>
          </p:spPr>
          <p:txBody>
            <a:bodyPr wrap="square" lIns="0" tIns="0" rIns="0" bIns="0" numCol="1" anchor="t">
              <a:noAutofit/>
            </a:bodyPr>
            <a:lstStyle/>
            <a:p>
              <a:pPr/>
            </a:p>
          </p:txBody>
        </p:sp>
        <p:sp>
          <p:nvSpPr>
            <p:cNvPr id="687" name="Shape 687"/>
            <p:cNvSpPr/>
            <p:nvPr/>
          </p:nvSpPr>
          <p:spPr>
            <a:xfrm>
              <a:off x="3728842" y="241300"/>
              <a:ext cx="9922" cy="2964508"/>
            </a:xfrm>
            <a:prstGeom prst="line">
              <a:avLst/>
            </a:prstGeom>
            <a:noFill/>
            <a:ln w="25400" cap="flat">
              <a:solidFill>
                <a:srgbClr val="000000"/>
              </a:solidFill>
              <a:custDash>
                <a:ds d="200000" sp="200000"/>
              </a:custDash>
              <a:miter lim="400000"/>
            </a:ln>
            <a:effectLst/>
          </p:spPr>
          <p:txBody>
            <a:bodyPr wrap="square" lIns="0" tIns="0" rIns="0" bIns="0" numCol="1" anchor="t">
              <a:noAutofit/>
            </a:bodyPr>
            <a:lstStyle/>
            <a:p>
              <a:pPr/>
            </a:p>
          </p:txBody>
        </p:sp>
        <p:sp>
          <p:nvSpPr>
            <p:cNvPr id="688" name="Shape 688"/>
            <p:cNvSpPr/>
            <p:nvPr/>
          </p:nvSpPr>
          <p:spPr>
            <a:xfrm flipH="1">
              <a:off x="3045919" y="3588692"/>
              <a:ext cx="708324" cy="331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a:p>
          </p:txBody>
        </p:sp>
        <p:sp>
          <p:nvSpPr>
            <p:cNvPr id="689" name="Shape 689"/>
            <p:cNvSpPr/>
            <p:nvPr/>
          </p:nvSpPr>
          <p:spPr>
            <a:xfrm>
              <a:off x="668973" y="3321050"/>
              <a:ext cx="2275384"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2300">
                  <a:latin typeface="+mn-lt"/>
                  <a:ea typeface="+mn-ea"/>
                  <a:cs typeface="+mn-cs"/>
                  <a:sym typeface="Gill Sans"/>
                </a:defRPr>
              </a:lvl1pPr>
            </a:lstStyle>
            <a:p>
              <a:pPr/>
              <a:r>
                <a:t>hausse de l’emploi</a:t>
              </a:r>
            </a:p>
          </p:txBody>
        </p:sp>
        <p:sp>
          <p:nvSpPr>
            <p:cNvPr id="690" name="Shape 690"/>
            <p:cNvSpPr/>
            <p:nvPr/>
          </p:nvSpPr>
          <p:spPr>
            <a:xfrm>
              <a:off x="0" y="0"/>
              <a:ext cx="665268"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2300">
                  <a:latin typeface="+mn-lt"/>
                  <a:ea typeface="+mn-ea"/>
                  <a:cs typeface="+mn-cs"/>
                  <a:sym typeface="Gill Sans"/>
                </a:defRPr>
              </a:lvl1pPr>
            </a:lstStyle>
            <a:p>
              <a:pPr/>
              <a:r>
                <a:t>Smic</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91"/>
                                        </p:tgtEl>
                                        <p:attrNameLst>
                                          <p:attrName>style.visibility</p:attrName>
                                        </p:attrNameLst>
                                      </p:cBhvr>
                                      <p:to>
                                        <p:strVal val="visible"/>
                                      </p:to>
                                    </p:set>
                                    <p:animEffect filter="wipe(left)" transition="in">
                                      <p:cBhvr>
                                        <p:cTn id="7" dur="10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1" grpId="1"/>
    </p:bldLst>
  </p:timing>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5" name="Shape 695"/>
          <p:cNvSpPr/>
          <p:nvPr>
            <p:ph type="body" idx="1"/>
          </p:nvPr>
        </p:nvSpPr>
        <p:spPr>
          <a:xfrm>
            <a:off x="569313" y="404010"/>
            <a:ext cx="12057850" cy="8851492"/>
          </a:xfrm>
          <a:prstGeom prst="rect">
            <a:avLst/>
          </a:prstGeom>
        </p:spPr>
        <p:txBody>
          <a:bodyPr/>
          <a:lstStyle/>
          <a:p>
            <a:pPr>
              <a:buBlip>
                <a:blip r:embed="rId2"/>
              </a:buBlip>
            </a:pPr>
            <a:r>
              <a:t>Différents enjeux persistent :</a:t>
            </a:r>
          </a:p>
          <a:p>
            <a:pPr lvl="2">
              <a:buBlip>
                <a:blip r:embed="rId2"/>
              </a:buBlip>
            </a:pPr>
            <a:r>
              <a:t>Un salaire minimum ou des salaires minimum, variables selon les régions ou selon les branches ?</a:t>
            </a:r>
          </a:p>
          <a:p>
            <a:pPr lvl="2">
              <a:buBlip>
                <a:blip r:embed="rId2"/>
              </a:buBlip>
            </a:pPr>
            <a:r>
              <a:t>comment évaluer les effets de bouclage macroéconomique du SMIC ?</a:t>
            </a:r>
          </a:p>
          <a:p>
            <a:pPr lvl="2">
              <a:buBlip>
                <a:blip r:embed="rId2"/>
              </a:buBlip>
            </a:pPr>
            <a:r>
              <a:t>Importance de l’écart entre le SMIC et le salaire médian</a:t>
            </a:r>
          </a:p>
          <a:p>
            <a:pPr lvl="2">
              <a:buBlip>
                <a:blip r:embed="rId2"/>
              </a:buBlip>
            </a:pPr>
            <a:r>
              <a:t>Risque des trappes à bas salaires</a:t>
            </a:r>
          </a:p>
          <a:p>
            <a:pPr lvl="1">
              <a:buBlip>
                <a:blip r:embed="rId2"/>
              </a:buBlip>
            </a:pPr>
            <a:r>
              <a:t>Deux positions opposées :</a:t>
            </a:r>
          </a:p>
          <a:p>
            <a:pPr lvl="2">
              <a:buBlip>
                <a:blip r:embed="rId2"/>
              </a:buBlip>
            </a:pPr>
            <a:r>
              <a:t>Pour G. Cette et P. Cahuc, un SMIC unique et national est inefficace</a:t>
            </a:r>
          </a:p>
          <a:p>
            <a:pPr lvl="2">
              <a:buBlip>
                <a:blip r:embed="rId2"/>
              </a:buBlip>
            </a:pPr>
            <a:r>
              <a:t>Pour P.  Askenazy, pas de preuve de l’inefficacité de notre modèle de SMIC.</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7" name="Shape 697"/>
          <p:cNvSpPr/>
          <p:nvPr>
            <p:ph type="title"/>
          </p:nvPr>
        </p:nvSpPr>
        <p:spPr>
          <a:xfrm>
            <a:off x="569313" y="304800"/>
            <a:ext cx="11866174" cy="2082800"/>
          </a:xfrm>
          <a:prstGeom prst="rect">
            <a:avLst/>
          </a:prstGeom>
        </p:spPr>
        <p:txBody>
          <a:bodyPr/>
          <a:lstStyle/>
          <a:p>
            <a:pPr/>
            <a:r>
              <a:t>III.C) Les politiques actives : stimuler l’offre et la demande de travail</a:t>
            </a:r>
          </a:p>
        </p:txBody>
      </p:sp>
      <p:sp>
        <p:nvSpPr>
          <p:cNvPr id="698" name="Shape 698"/>
          <p:cNvSpPr/>
          <p:nvPr>
            <p:ph type="body" idx="1"/>
          </p:nvPr>
        </p:nvSpPr>
        <p:spPr>
          <a:xfrm>
            <a:off x="435913" y="2528003"/>
            <a:ext cx="11777783" cy="6686649"/>
          </a:xfrm>
          <a:prstGeom prst="rect">
            <a:avLst/>
          </a:prstGeom>
        </p:spPr>
        <p:txBody>
          <a:bodyPr/>
          <a:lstStyle/>
          <a:p>
            <a:pPr marL="404999" indent="-404999">
              <a:buSzPct val="50000"/>
              <a:buBlip>
                <a:blip r:embed="rId2"/>
              </a:buBlip>
            </a:pPr>
            <a:r>
              <a:t>Une incitation agit sur le comportement d’un agent quand il n’est pas connu d’avance (asymétrie d’information par exemple). Deux types d’incitations au coeur des politiques actives : </a:t>
            </a:r>
          </a:p>
          <a:p>
            <a:pPr lvl="1" marL="849499" indent="-404999">
              <a:buSzPct val="50000"/>
              <a:buBlip>
                <a:blip r:embed="rId2"/>
              </a:buBlip>
            </a:pPr>
            <a:r>
              <a:t>Incitations monétaires : mesures fiscales, aides et subventions</a:t>
            </a:r>
          </a:p>
          <a:p>
            <a:pPr lvl="1" marL="849499" indent="-404999">
              <a:buSzPct val="50000"/>
              <a:buBlip>
                <a:blip r:embed="rId2"/>
              </a:buBlip>
            </a:pPr>
            <a:r>
              <a:t>Incitations non monétaires : mesures réglementaires agissant sur les comportements</a:t>
            </a:r>
          </a:p>
          <a:p>
            <a:pPr marL="404999" indent="-404999">
              <a:buSzPct val="50000"/>
              <a:buBlip>
                <a:blip r:embed="rId2"/>
              </a:buBlip>
            </a:pPr>
            <a:r>
              <a:t>Les incitations peuvent agir sur l’offre ou la demande</a:t>
            </a:r>
          </a:p>
          <a:p>
            <a:pPr marL="404999" indent="-404999">
              <a:buSzPct val="50000"/>
              <a:buBlip>
                <a:blip r:embed="rId2"/>
              </a:buBlip>
            </a:pPr>
            <a:r>
              <a:t>Des débats sur chaque type d’incitation</a:t>
            </a:r>
          </a:p>
          <a:p>
            <a:pPr marL="404999" indent="-404999">
              <a:buSzPct val="50000"/>
              <a:buBlip>
                <a:blip r:embed="rId2"/>
              </a:buBlip>
            </a:pPr>
            <a:r>
              <a:t>Trois exemples abordés ici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0" name="Shape 700"/>
          <p:cNvSpPr/>
          <p:nvPr>
            <p:ph type="title"/>
          </p:nvPr>
        </p:nvSpPr>
        <p:spPr>
          <a:xfrm>
            <a:off x="-117639" y="-225352"/>
            <a:ext cx="13240078" cy="1155701"/>
          </a:xfrm>
          <a:prstGeom prst="rect">
            <a:avLst/>
          </a:prstGeom>
        </p:spPr>
        <p:txBody>
          <a:bodyPr/>
          <a:lstStyle>
            <a:lvl1pPr>
              <a:defRPr spc="19" sz="3900"/>
            </a:lvl1pPr>
          </a:lstStyle>
          <a:p>
            <a:pPr/>
            <a:r>
              <a:t>Les politiques actives et passives de l’emploi en 2014,  % du PIB</a:t>
            </a:r>
          </a:p>
        </p:txBody>
      </p:sp>
      <p:graphicFrame>
        <p:nvGraphicFramePr>
          <p:cNvPr id="701" name="Table 701"/>
          <p:cNvGraphicFramePr/>
          <p:nvPr/>
        </p:nvGraphicFramePr>
        <p:xfrm>
          <a:off x="287483" y="773085"/>
          <a:ext cx="12597628" cy="904225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00320"/>
                <a:gridCol w="1572467"/>
                <a:gridCol w="1703034"/>
                <a:gridCol w="1703034"/>
                <a:gridCol w="1703034"/>
                <a:gridCol w="1703034"/>
              </a:tblGrid>
              <a:tr h="673100">
                <a:tc>
                  <a:txBody>
                    <a:bodyPr/>
                    <a:lstStyle/>
                    <a:p>
                      <a:pPr defTabSz="457200">
                        <a:defRPr sz="1800"/>
                      </a:pPr>
                      <a:r>
                        <a:rPr b="1" sz="2200">
                          <a:latin typeface="Helvetica"/>
                          <a:ea typeface="Helvetica"/>
                          <a:cs typeface="Helvetica"/>
                          <a:sym typeface="Helvetica"/>
                        </a:rPr>
                        <a:t> 
</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États-Unis</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France</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Allemagne</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Danemark</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Espagne</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98950">
                <a:tc>
                  <a:txBody>
                    <a:bodyPr/>
                    <a:lstStyle/>
                    <a:p>
                      <a:pPr defTabSz="457200">
                        <a:defRPr sz="1800"/>
                      </a:pPr>
                      <a:r>
                        <a:rPr sz="2200">
                          <a:latin typeface="Helvetica"/>
                          <a:ea typeface="Helvetica"/>
                          <a:cs typeface="Helvetica"/>
                          <a:sym typeface="Helvetica"/>
                        </a:rPr>
                        <a:t>maintien du revenu en absence d’emploi</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0,18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1,48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0,9</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1,2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2,85</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35330">
                <a:tc>
                  <a:txBody>
                    <a:bodyPr/>
                    <a:lstStyle/>
                    <a:p>
                      <a:pPr defTabSz="457200">
                        <a:defRPr sz="1800"/>
                      </a:pPr>
                      <a:r>
                        <a:rPr sz="2200">
                          <a:latin typeface="Helvetica"/>
                          <a:ea typeface="Helvetica"/>
                          <a:cs typeface="Helvetica"/>
                          <a:sym typeface="Helvetica"/>
                        </a:rPr>
                        <a:t>Préretraites</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0,04</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0,23</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20302">
                <a:tc>
                  <a:txBody>
                    <a:bodyPr/>
                    <a:lstStyle/>
                    <a:p>
                      <a:pPr defTabSz="457200">
                        <a:defRPr sz="1800"/>
                      </a:pPr>
                      <a:r>
                        <a:rPr b="1" sz="2200">
                          <a:latin typeface="Helvetica"/>
                          <a:ea typeface="Helvetica"/>
                          <a:cs typeface="Helvetica"/>
                          <a:sym typeface="Helvetica"/>
                        </a:rPr>
                        <a:t>Total politiques passives (1)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0,18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1,48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0,94</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1,42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2,87</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99735">
                <a:tc>
                  <a:txBody>
                    <a:bodyPr/>
                    <a:lstStyle/>
                    <a:p>
                      <a:pPr defTabSz="457200">
                        <a:defRPr sz="1800"/>
                      </a:pPr>
                      <a:r>
                        <a:rPr sz="2200">
                          <a:latin typeface="Helvetica"/>
                          <a:ea typeface="Helvetica"/>
                          <a:cs typeface="Helvetica"/>
                          <a:sym typeface="Helvetica"/>
                        </a:rPr>
                        <a:t>service pour l’emploi</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0,26</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0,37</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0,31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73944">
                <a:tc>
                  <a:txBody>
                    <a:bodyPr/>
                    <a:lstStyle/>
                    <a:p>
                      <a:pPr defTabSz="457200">
                        <a:defRPr sz="1800"/>
                      </a:pPr>
                      <a:r>
                        <a:rPr sz="2200">
                          <a:latin typeface="Helvetica"/>
                          <a:ea typeface="Helvetica"/>
                          <a:cs typeface="Helvetica"/>
                          <a:sym typeface="Helvetica"/>
                        </a:rPr>
                        <a:t>formation professionnelle</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0,03</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0,36</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0,21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0,52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0,12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98950">
                <a:tc>
                  <a:txBody>
                    <a:bodyPr/>
                    <a:lstStyle/>
                    <a:p>
                      <a:pPr defTabSz="457200">
                        <a:defRPr sz="1800"/>
                      </a:pPr>
                      <a:r>
                        <a:rPr sz="2200">
                          <a:latin typeface="Helvetica"/>
                          <a:ea typeface="Helvetica"/>
                          <a:cs typeface="Helvetica"/>
                          <a:sym typeface="Helvetica"/>
                        </a:rPr>
                        <a:t>incitations à l’emploi et à l’embauche</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0,04</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0,42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0,07</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98950">
                <a:tc>
                  <a:txBody>
                    <a:bodyPr/>
                    <a:lstStyle/>
                    <a:p>
                      <a:pPr defTabSz="457200">
                        <a:defRPr sz="1800"/>
                      </a:pPr>
                      <a:r>
                        <a:rPr sz="2200">
                          <a:latin typeface="Helvetica"/>
                          <a:ea typeface="Helvetica"/>
                          <a:cs typeface="Helvetica"/>
                          <a:sym typeface="Helvetica"/>
                        </a:rPr>
                        <a:t>emplois aidés, réadaptation
</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0,03</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0,09</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0,03</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0,67</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0,06</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73100">
                <a:tc>
                  <a:txBody>
                    <a:bodyPr/>
                    <a:lstStyle/>
                    <a:p>
                      <a:pPr defTabSz="457200">
                        <a:defRPr sz="1800"/>
                      </a:pPr>
                      <a:r>
                        <a:rPr sz="2200">
                          <a:latin typeface="Helvetica"/>
                          <a:ea typeface="Helvetica"/>
                          <a:cs typeface="Helvetica"/>
                          <a:sym typeface="Helvetica"/>
                        </a:rPr>
                        <a:t>création directe d’emplois
</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
</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0,07</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73100">
                <a:tc>
                  <a:txBody>
                    <a:bodyPr/>
                    <a:lstStyle/>
                    <a:p>
                      <a:pPr defTabSz="457200">
                        <a:defRPr sz="1800"/>
                      </a:pPr>
                      <a:r>
                        <a:rPr sz="2200">
                          <a:latin typeface="Helvetica"/>
                          <a:ea typeface="Helvetica"/>
                          <a:cs typeface="Helvetica"/>
                          <a:sym typeface="Helvetica"/>
                        </a:rPr>
                        <a:t>aides à la création d’entreprises</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0,04</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sz="2200">
                          <a:latin typeface="Helvetica"/>
                          <a:ea typeface="Helvetica"/>
                          <a:cs typeface="Helvetica"/>
                          <a:sym typeface="Helvetica"/>
                        </a:rPr>
                        <a:t>0,1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50511">
                <a:tc>
                  <a:txBody>
                    <a:bodyPr/>
                    <a:lstStyle/>
                    <a:p>
                      <a:pPr defTabSz="457200">
                        <a:defRPr sz="1800"/>
                      </a:pPr>
                      <a:r>
                        <a:rPr b="1" sz="2200">
                          <a:latin typeface="Helvetica"/>
                          <a:ea typeface="Helvetica"/>
                          <a:cs typeface="Helvetica"/>
                          <a:sym typeface="Helvetica"/>
                        </a:rPr>
                        <a:t>Total politiques actives (2)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0,11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0,99</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0,66</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1,91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0,61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778233">
                <a:tc>
                  <a:txBody>
                    <a:bodyPr/>
                    <a:lstStyle/>
                    <a:p>
                      <a:pPr defTabSz="457200">
                        <a:defRPr sz="1800"/>
                      </a:pPr>
                      <a:r>
                        <a:rPr b="1" sz="2200">
                          <a:latin typeface="Helvetica"/>
                          <a:ea typeface="Helvetica"/>
                          <a:cs typeface="Helvetica"/>
                          <a:sym typeface="Helvetica"/>
                        </a:rPr>
                        <a:t>Total des dépenses publiques pour l’emploi (1 + 2)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0,29</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2,47</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1,59</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3,33</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b="1" sz="2200">
                          <a:latin typeface="Helvetica"/>
                          <a:ea typeface="Helvetica"/>
                          <a:cs typeface="Helvetica"/>
                          <a:sym typeface="Helvetica"/>
                        </a:rPr>
                        <a:t>3,6</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537017">
                <a:tc>
                  <a:txBody>
                    <a:bodyPr/>
                    <a:lstStyle/>
                    <a:p>
                      <a:pPr defTabSz="457200">
                        <a:defRPr sz="1800"/>
                      </a:pPr>
                      <a:r>
                        <a:rPr i="1" sz="2200">
                          <a:latin typeface="Helvetica"/>
                          <a:ea typeface="Helvetica"/>
                          <a:cs typeface="Helvetica"/>
                          <a:sym typeface="Helvetica"/>
                        </a:rPr>
                        <a:t>Taux d’emploi (15 – 64 ans)</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68,1</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63,8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73,8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72,8</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56,0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r h="698950">
                <a:tc>
                  <a:txBody>
                    <a:bodyPr/>
                    <a:lstStyle/>
                    <a:p>
                      <a:pPr defTabSz="457200">
                        <a:defRPr sz="1800"/>
                      </a:pPr>
                      <a:r>
                        <a:rPr i="1" sz="2200">
                          <a:latin typeface="Helvetica"/>
                          <a:ea typeface="Helvetica"/>
                          <a:cs typeface="Helvetica"/>
                          <a:sym typeface="Helvetica"/>
                        </a:rPr>
                        <a:t>Taux de chômage</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6,2</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10,3</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5,0</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6,5</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defRPr sz="1800"/>
                      </a:pPr>
                      <a:r>
                        <a:rPr i="1" sz="2200">
                          <a:latin typeface="Helvetica"/>
                          <a:ea typeface="Helvetica"/>
                          <a:cs typeface="Helvetica"/>
                          <a:sym typeface="Helvetica"/>
                        </a:rPr>
                        <a:t>24,5</a:t>
                      </a:r>
                    </a:p>
                  </a:txBody>
                  <a:tcPr marL="0" marR="0" marT="0" marB="0" anchor="ctr" anchorCtr="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r>
            </a:tbl>
          </a:graphicData>
        </a:graphic>
      </p:graphicFrame>
      <p:sp>
        <p:nvSpPr>
          <p:cNvPr id="702" name="Shape 702"/>
          <p:cNvSpPr/>
          <p:nvPr/>
        </p:nvSpPr>
        <p:spPr>
          <a:xfrm>
            <a:off x="4947544" y="10020858"/>
            <a:ext cx="238974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Source : OCDE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6" name="Shape 706"/>
          <p:cNvSpPr/>
          <p:nvPr>
            <p:ph type="title"/>
          </p:nvPr>
        </p:nvSpPr>
        <p:spPr>
          <a:xfrm>
            <a:off x="579198" y="304800"/>
            <a:ext cx="11074401" cy="2082800"/>
          </a:xfrm>
          <a:prstGeom prst="rect">
            <a:avLst/>
          </a:prstGeom>
        </p:spPr>
        <p:txBody>
          <a:bodyPr/>
          <a:lstStyle>
            <a:lvl1pPr>
              <a:buBlip>
                <a:blip r:embed="rId2"/>
              </a:buBlip>
            </a:lvl1pPr>
          </a:lstStyle>
          <a:p>
            <a:pPr/>
            <a:r>
              <a:t>L’incitation monétaire sur l’offre de travail : le débat autour du RSA.</a:t>
            </a:r>
          </a:p>
        </p:txBody>
      </p:sp>
      <p:sp>
        <p:nvSpPr>
          <p:cNvPr id="707" name="Shape 707"/>
          <p:cNvSpPr/>
          <p:nvPr>
            <p:ph type="body" idx="1"/>
          </p:nvPr>
        </p:nvSpPr>
        <p:spPr>
          <a:xfrm>
            <a:off x="842788" y="2883113"/>
            <a:ext cx="11456938" cy="6053018"/>
          </a:xfrm>
          <a:prstGeom prst="rect">
            <a:avLst/>
          </a:prstGeom>
        </p:spPr>
        <p:txBody>
          <a:bodyPr/>
          <a:lstStyle/>
          <a:p>
            <a:pPr>
              <a:spcBef>
                <a:spcPts val="1200"/>
              </a:spcBef>
              <a:buBlip>
                <a:blip r:embed="rId3"/>
              </a:buBlip>
            </a:pPr>
            <a:r>
              <a:t>création du RMI en 1988. </a:t>
            </a:r>
          </a:p>
          <a:p>
            <a:pPr>
              <a:spcBef>
                <a:spcPts val="1200"/>
              </a:spcBef>
              <a:buBlip>
                <a:blip r:embed="rId3"/>
              </a:buBlip>
            </a:pPr>
            <a:r>
              <a:t>Risque de trappe à pauvreté : pas de gain significatif de revenu en prenant un emploi.</a:t>
            </a:r>
          </a:p>
          <a:p>
            <a:pPr>
              <a:spcBef>
                <a:spcPts val="1200"/>
              </a:spcBef>
              <a:buBlip>
                <a:blip r:embed="rId3"/>
              </a:buBlip>
            </a:pPr>
            <a:r>
              <a:t>Création du RSA à l’issue de trois ans de débats portés par M. Hirsch, «haut commissaire aux solidarités actives» de 2007 à 2010.</a:t>
            </a:r>
          </a:p>
          <a:p>
            <a:pPr>
              <a:spcBef>
                <a:spcPts val="1200"/>
              </a:spcBef>
              <a:buBlip>
                <a:blip r:embed="rId3"/>
              </a:buBlip>
            </a:pPr>
            <a:r>
              <a:t>Principe du RSA : </a:t>
            </a:r>
          </a:p>
          <a:p>
            <a:pPr lvl="1">
              <a:spcBef>
                <a:spcPts val="1200"/>
              </a:spcBef>
              <a:buBlip>
                <a:blip r:embed="rId3"/>
              </a:buBlip>
            </a:pPr>
            <a:r>
              <a:t>RSA socle </a:t>
            </a:r>
          </a:p>
          <a:p>
            <a:pPr lvl="1">
              <a:spcBef>
                <a:spcPts val="1200"/>
              </a:spcBef>
              <a:buBlip>
                <a:blip r:embed="rId3"/>
              </a:buBlip>
            </a:pPr>
            <a:r>
              <a:t>RSA activité (dit « RSA chapeau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129879" y="-7009"/>
            <a:ext cx="12745042" cy="1168452"/>
          </a:xfrm>
          <a:prstGeom prst="rect">
            <a:avLst/>
          </a:prstGeom>
        </p:spPr>
        <p:txBody>
          <a:bodyPr/>
          <a:lstStyle>
            <a:lvl1pPr algn="r"/>
          </a:lstStyle>
          <a:p>
            <a:pPr/>
            <a:r>
              <a:t>L’élasticité-prix et la pente des courbes d’offre</a:t>
            </a:r>
          </a:p>
        </p:txBody>
      </p:sp>
      <p:sp>
        <p:nvSpPr>
          <p:cNvPr id="360" name="Shape 360"/>
          <p:cNvSpPr/>
          <p:nvPr>
            <p:ph type="body" sz="quarter" idx="1"/>
          </p:nvPr>
        </p:nvSpPr>
        <p:spPr>
          <a:xfrm>
            <a:off x="8218107" y="1245968"/>
            <a:ext cx="4661778" cy="3620874"/>
          </a:xfrm>
          <a:prstGeom prst="rect">
            <a:avLst/>
          </a:prstGeom>
        </p:spPr>
        <p:txBody>
          <a:bodyPr/>
          <a:lstStyle/>
          <a:p>
            <a:pPr>
              <a:buBlip>
                <a:blip r:embed="rId3"/>
              </a:buBlip>
            </a:pPr>
            <a:r>
              <a:t>L’élasticité dépend de :</a:t>
            </a:r>
          </a:p>
          <a:p>
            <a:pPr lvl="1">
              <a:buBlip>
                <a:blip r:embed="rId3"/>
              </a:buBlip>
            </a:pPr>
            <a:r>
              <a:t>la substituabilité</a:t>
            </a:r>
          </a:p>
          <a:p>
            <a:pPr lvl="1">
              <a:buBlip>
                <a:blip r:embed="rId3"/>
              </a:buBlip>
            </a:pPr>
            <a:r>
              <a:t>la sensibilité aux prix des acteurs</a:t>
            </a:r>
          </a:p>
          <a:p>
            <a:pPr lvl="1">
              <a:buBlip>
                <a:blip r:embed="rId3"/>
              </a:buBlip>
            </a:pPr>
            <a:r>
              <a:t>le degré de concurrence</a:t>
            </a:r>
          </a:p>
        </p:txBody>
      </p:sp>
      <p:pic>
        <p:nvPicPr>
          <p:cNvPr id="361" name="courbe élasticités.png"/>
          <p:cNvPicPr>
            <a:picLocks noChangeAspect="1"/>
          </p:cNvPicPr>
          <p:nvPr/>
        </p:nvPicPr>
        <p:blipFill>
          <a:blip r:embed="rId4">
            <a:extLst/>
          </a:blip>
          <a:stretch>
            <a:fillRect/>
          </a:stretch>
        </p:blipFill>
        <p:spPr>
          <a:xfrm>
            <a:off x="-544193" y="1139489"/>
            <a:ext cx="11733600" cy="85937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9" name="Shape 709"/>
          <p:cNvSpPr/>
          <p:nvPr>
            <p:ph type="title"/>
          </p:nvPr>
        </p:nvSpPr>
        <p:spPr>
          <a:prstGeom prst="rect">
            <a:avLst/>
          </a:prstGeom>
        </p:spPr>
        <p:txBody>
          <a:bodyPr/>
          <a:lstStyle>
            <a:lvl1pPr>
              <a:buBlip>
                <a:blip r:embed="rId3"/>
              </a:buBlip>
            </a:lvl1pPr>
          </a:lstStyle>
          <a:p>
            <a:pPr/>
            <a:r>
              <a:t>Le principe du RSA, cas d’une personne célibataire</a:t>
            </a:r>
          </a:p>
        </p:txBody>
      </p:sp>
      <p:sp>
        <p:nvSpPr>
          <p:cNvPr id="710" name="Shape 710"/>
          <p:cNvSpPr/>
          <p:nvPr>
            <p:ph type="body" idx="1"/>
          </p:nvPr>
        </p:nvSpPr>
        <p:spPr>
          <a:prstGeom prst="rect">
            <a:avLst/>
          </a:prstGeom>
        </p:spPr>
        <p:txBody>
          <a:bodyPr/>
          <a:lstStyle/>
          <a:p>
            <a:pPr>
              <a:buBlip>
                <a:blip r:embed="rId4"/>
              </a:buBlip>
            </a:pPr>
          </a:p>
        </p:txBody>
      </p:sp>
      <p:pic>
        <p:nvPicPr>
          <p:cNvPr id="711" name="RSA et pauvreté.png"/>
          <p:cNvPicPr>
            <a:picLocks noChangeAspect="1"/>
          </p:cNvPicPr>
          <p:nvPr/>
        </p:nvPicPr>
        <p:blipFill>
          <a:blip r:embed="rId5">
            <a:extLst/>
          </a:blip>
          <a:stretch>
            <a:fillRect/>
          </a:stretch>
        </p:blipFill>
        <p:spPr>
          <a:xfrm>
            <a:off x="1308111" y="2565400"/>
            <a:ext cx="9194778" cy="7697257"/>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10"/>
                                        </p:tgtEl>
                                        <p:attrNameLst>
                                          <p:attrName>style.visibility</p:attrName>
                                        </p:attrNameLst>
                                      </p:cBhvr>
                                      <p:to>
                                        <p:strVal val="visible"/>
                                      </p:to>
                                    </p:set>
                                    <p:animEffect filter="wipe(left)" transition="in">
                                      <p:cBhvr>
                                        <p:cTn id="7"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0" grpId="1"/>
    </p:bldLst>
  </p:timing>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5" name="Shape 715"/>
          <p:cNvSpPr/>
          <p:nvPr>
            <p:ph type="title"/>
          </p:nvPr>
        </p:nvSpPr>
        <p:spPr>
          <a:xfrm>
            <a:off x="368300" y="304800"/>
            <a:ext cx="12268200" cy="2082800"/>
          </a:xfrm>
          <a:prstGeom prst="rect">
            <a:avLst/>
          </a:prstGeom>
        </p:spPr>
        <p:txBody>
          <a:bodyPr/>
          <a:lstStyle>
            <a:lvl1pPr marL="506249" indent="-506249">
              <a:buBlip>
                <a:blip r:embed="rId3"/>
              </a:buBlip>
              <a:defRPr spc="22" sz="4500"/>
            </a:lvl1pPr>
          </a:lstStyle>
          <a:p>
            <a:pPr/>
            <a:r>
              <a:t>les limites du RSA : situation familiale, niveau des aides locales et faiblesse de l’incitation à travailler</a:t>
            </a:r>
          </a:p>
        </p:txBody>
      </p:sp>
      <p:sp>
        <p:nvSpPr>
          <p:cNvPr id="716" name="Shape 716"/>
          <p:cNvSpPr/>
          <p:nvPr>
            <p:ph type="body" sz="quarter" idx="1"/>
          </p:nvPr>
        </p:nvSpPr>
        <p:spPr>
          <a:xfrm>
            <a:off x="63500" y="8755257"/>
            <a:ext cx="12877800" cy="914401"/>
          </a:xfrm>
          <a:prstGeom prst="rect">
            <a:avLst/>
          </a:prstGeom>
        </p:spPr>
        <p:txBody>
          <a:bodyPr/>
          <a:lstStyle>
            <a:lvl1pPr marL="316088" indent="-316088">
              <a:buBlip>
                <a:blip r:embed="rId4"/>
              </a:buBlip>
              <a:defRPr sz="2800"/>
            </a:lvl1pPr>
          </a:lstStyle>
          <a:p>
            <a:pPr/>
            <a:r>
              <a:t>La « durée de réservation : nombre d’heures de travail au SMIC nécessaires pour compenser au moins les aides touchées</a:t>
            </a:r>
          </a:p>
        </p:txBody>
      </p:sp>
      <p:pic>
        <p:nvPicPr>
          <p:cNvPr id="717" name="droppedImage.pdf"/>
          <p:cNvPicPr>
            <a:picLocks noChangeAspect="1"/>
          </p:cNvPicPr>
          <p:nvPr/>
        </p:nvPicPr>
        <p:blipFill>
          <a:blip r:embed="rId5">
            <a:extLst/>
          </a:blip>
          <a:stretch>
            <a:fillRect/>
          </a:stretch>
        </p:blipFill>
        <p:spPr>
          <a:xfrm>
            <a:off x="1252452" y="2387600"/>
            <a:ext cx="10499896" cy="636960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1" name="Shape 721"/>
          <p:cNvSpPr/>
          <p:nvPr>
            <p:ph type="body" idx="1"/>
          </p:nvPr>
        </p:nvSpPr>
        <p:spPr>
          <a:prstGeom prst="rect">
            <a:avLst/>
          </a:prstGeom>
        </p:spPr>
        <p:txBody>
          <a:bodyPr/>
          <a:lstStyle/>
          <a:p>
            <a:pPr>
              <a:buBlip>
                <a:blip r:embed="rId2"/>
              </a:buBlip>
            </a:pPr>
            <a:r>
              <a:t>Un taux de non recours problématique : 68 % des ayant droit au RSA activité</a:t>
            </a:r>
          </a:p>
          <a:p>
            <a:pPr>
              <a:buBlip>
                <a:blip r:embed="rId2"/>
              </a:buBlip>
            </a:pPr>
            <a:r>
              <a:t>Création </a:t>
            </a:r>
            <a:r>
              <a:rPr b="1"/>
              <a:t>prime d’activité</a:t>
            </a:r>
            <a:r>
              <a:t> au 1er janvier 2016 :</a:t>
            </a:r>
          </a:p>
          <a:p>
            <a:pPr lvl="1">
              <a:buBlip>
                <a:blip r:embed="rId2"/>
              </a:buBlip>
            </a:pPr>
            <a:r>
              <a:t>Fusion entre la PPE (prime pour l’emploi, crédit d’impôt versé jusqu’à 1,3 Smic) et le RSA activité</a:t>
            </a:r>
          </a:p>
          <a:p>
            <a:pPr lvl="1">
              <a:buBlip>
                <a:blip r:embed="rId2"/>
              </a:buBlip>
            </a:pPr>
            <a:r>
              <a:t>Recentrage de l’aide, simplification</a:t>
            </a:r>
          </a:p>
          <a:p>
            <a:pPr lvl="1">
              <a:buBlip>
                <a:blip r:embed="rId2"/>
              </a:buBlip>
            </a:pPr>
            <a:r>
              <a:t>mesure ouverte aux jeunes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3" name="Shape 723"/>
          <p:cNvSpPr/>
          <p:nvPr>
            <p:ph type="title"/>
          </p:nvPr>
        </p:nvSpPr>
        <p:spPr>
          <a:prstGeom prst="rect">
            <a:avLst/>
          </a:prstGeom>
        </p:spPr>
        <p:txBody>
          <a:bodyPr/>
          <a:lstStyle>
            <a:lvl1pPr>
              <a:buBlip>
                <a:blip r:embed="rId2"/>
              </a:buBlip>
            </a:lvl1pPr>
          </a:lstStyle>
          <a:p>
            <a:pPr/>
            <a:r>
              <a:t>L’incitation monétaire sur la demande de travail : les allègements de charges sociales</a:t>
            </a:r>
          </a:p>
        </p:txBody>
      </p:sp>
      <p:sp>
        <p:nvSpPr>
          <p:cNvPr id="724" name="Shape 724"/>
          <p:cNvSpPr/>
          <p:nvPr>
            <p:ph type="body" idx="1"/>
          </p:nvPr>
        </p:nvSpPr>
        <p:spPr>
          <a:xfrm>
            <a:off x="400752" y="2644800"/>
            <a:ext cx="12684798" cy="6784561"/>
          </a:xfrm>
          <a:prstGeom prst="rect">
            <a:avLst/>
          </a:prstGeom>
        </p:spPr>
        <p:txBody>
          <a:bodyPr/>
          <a:lstStyle/>
          <a:p>
            <a:pPr marL="383822" indent="-383822">
              <a:buBlip>
                <a:blip r:embed="rId3"/>
              </a:buBlip>
              <a:defRPr sz="3400"/>
            </a:pPr>
            <a:r>
              <a:t>Principe : les travailleurs à bas salaires ont une faible productivité et sont sensibles au coût du travail. Des allègements de charges ou des aides à l’emploi peuvent aider l’emploi. </a:t>
            </a:r>
          </a:p>
          <a:p>
            <a:pPr marL="383822" indent="-383822">
              <a:buBlip>
                <a:blip r:embed="rId3"/>
              </a:buBlip>
              <a:defRPr sz="3400"/>
            </a:pPr>
            <a:r>
              <a:t>Le coeur des  politiques de l’emploi depuis les 1993 (mesures Balladur) : allègement des cotisations sociales sur les bas salaires. </a:t>
            </a:r>
          </a:p>
          <a:p>
            <a:pPr lvl="1" marL="828322" indent="-383822">
              <a:buBlip>
                <a:blip r:embed="rId3"/>
              </a:buBlip>
              <a:defRPr sz="3400"/>
            </a:pPr>
            <a:r>
              <a:t>plus de 20 milliards d’euros par an depuis 2010. </a:t>
            </a:r>
          </a:p>
          <a:p>
            <a:pPr lvl="1" marL="828322" indent="-383822">
              <a:buBlip>
                <a:blip r:embed="rId3"/>
              </a:buBlip>
              <a:defRPr sz="3400"/>
            </a:pPr>
            <a:r>
              <a:t>une évaluation positive de l’impact mais couteuse</a:t>
            </a:r>
          </a:p>
          <a:p>
            <a:pPr marL="383822" indent="-383822">
              <a:buBlip>
                <a:blip r:embed="rId3"/>
              </a:buBlip>
              <a:defRPr sz="3400"/>
            </a:pPr>
            <a:r>
              <a:t>Ou fixer le bon niveau de l’allègement et sa progressivité ?</a:t>
            </a:r>
          </a:p>
          <a:p>
            <a:pPr lvl="1" marL="828322" indent="-383822">
              <a:buBlip>
                <a:blip r:embed="rId3"/>
              </a:buBlip>
              <a:defRPr sz="3400"/>
            </a:pPr>
            <a:r>
              <a:t>débat sur le risque de « trappe à bas salaire »</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6" name="Shape 726"/>
          <p:cNvSpPr/>
          <p:nvPr>
            <p:ph type="title"/>
          </p:nvPr>
        </p:nvSpPr>
        <p:spPr>
          <a:xfrm>
            <a:off x="330199" y="-42236"/>
            <a:ext cx="12344401" cy="1750221"/>
          </a:xfrm>
          <a:prstGeom prst="rect">
            <a:avLst/>
          </a:prstGeom>
        </p:spPr>
        <p:txBody>
          <a:bodyPr/>
          <a:lstStyle>
            <a:lvl1pPr>
              <a:defRPr spc="22" sz="4400"/>
            </a:lvl1pPr>
          </a:lstStyle>
          <a:p>
            <a:pPr/>
            <a:r>
              <a:t>L’impact d’une baisse des charges dépend du niveau des salaires et des élasticités </a:t>
            </a:r>
          </a:p>
        </p:txBody>
      </p:sp>
      <p:pic>
        <p:nvPicPr>
          <p:cNvPr id="727" name="pasted-image.pdf"/>
          <p:cNvPicPr>
            <a:picLocks noChangeAspect="1"/>
          </p:cNvPicPr>
          <p:nvPr/>
        </p:nvPicPr>
        <p:blipFill>
          <a:blip r:embed="rId3">
            <a:extLst/>
          </a:blip>
          <a:stretch>
            <a:fillRect/>
          </a:stretch>
        </p:blipFill>
        <p:spPr>
          <a:xfrm>
            <a:off x="1373369" y="1894038"/>
            <a:ext cx="9682586" cy="716738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899">
        <p15:prstTrans prst="peelOff"/>
      </p:transition>
    </mc:Choice>
    <mc:Choice xmlns:p14="http://schemas.microsoft.com/office/powerpoint/2010/main" Requires="p14">
      <p:transition spd="med" advClick="1" p14:dur="899">
        <p:wipe dir="r"/>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1" name="Shape 731"/>
          <p:cNvSpPr/>
          <p:nvPr>
            <p:ph type="body" sz="half" idx="1"/>
          </p:nvPr>
        </p:nvSpPr>
        <p:spPr>
          <a:xfrm>
            <a:off x="9850124" y="190500"/>
            <a:ext cx="3141976" cy="9385300"/>
          </a:xfrm>
          <a:prstGeom prst="rect">
            <a:avLst/>
          </a:prstGeom>
        </p:spPr>
        <p:txBody>
          <a:bodyPr/>
          <a:lstStyle>
            <a:lvl1pPr marL="0" indent="0">
              <a:buSzTx/>
              <a:buNone/>
              <a:defRPr sz="3100"/>
            </a:lvl1pPr>
          </a:lstStyle>
          <a:p>
            <a:pPr/>
            <a:r>
              <a:t>Source : Pierre Cahuc et Stéphane Carcillo, « les conséquences des allègements généraux sur les bas salaires », 2012, revue française d’économie. </a:t>
            </a:r>
          </a:p>
        </p:txBody>
      </p:sp>
      <p:pic>
        <p:nvPicPr>
          <p:cNvPr id="732" name="pasted-image.pdf"/>
          <p:cNvPicPr>
            <a:picLocks noChangeAspect="1"/>
          </p:cNvPicPr>
          <p:nvPr/>
        </p:nvPicPr>
        <p:blipFill>
          <a:blip r:embed="rId3">
            <a:extLst/>
          </a:blip>
          <a:stretch>
            <a:fillRect/>
          </a:stretch>
        </p:blipFill>
        <p:spPr>
          <a:xfrm>
            <a:off x="47023" y="946206"/>
            <a:ext cx="9772977" cy="7873888"/>
          </a:xfrm>
          <a:prstGeom prst="rect">
            <a:avLst/>
          </a:prstGeom>
          <a:ln w="12700">
            <a:miter lim="400000"/>
          </a:ln>
        </p:spPr>
      </p:pic>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6" name="Shape 736"/>
          <p:cNvSpPr/>
          <p:nvPr>
            <p:ph type="body" idx="1"/>
          </p:nvPr>
        </p:nvSpPr>
        <p:spPr>
          <a:xfrm>
            <a:off x="681030" y="261621"/>
            <a:ext cx="11693702" cy="9435412"/>
          </a:xfrm>
          <a:prstGeom prst="rect">
            <a:avLst/>
          </a:prstGeom>
        </p:spPr>
        <p:txBody>
          <a:bodyPr/>
          <a:lstStyle/>
          <a:p>
            <a:pPr marL="383822" indent="-383822">
              <a:spcBef>
                <a:spcPts val="1000"/>
              </a:spcBef>
              <a:buBlip>
                <a:blip r:embed="rId2"/>
              </a:buBlip>
              <a:defRPr sz="3400"/>
            </a:pPr>
            <a:r>
              <a:t>Mesures centrales d’allègement depuis 2012 suite au rapport Gallois :</a:t>
            </a:r>
          </a:p>
          <a:p>
            <a:pPr lvl="1" marL="828322" indent="-383822">
              <a:spcBef>
                <a:spcPts val="1000"/>
              </a:spcBef>
              <a:buBlip>
                <a:blip r:embed="rId2"/>
              </a:buBlip>
              <a:defRPr sz="3400"/>
            </a:pPr>
            <a:r>
              <a:t>Crédit d’impôt pour la compétitivité et l’emploi (CICE) au 1er janvier 2013</a:t>
            </a:r>
          </a:p>
          <a:p>
            <a:pPr lvl="2" marL="1272822" indent="-383822">
              <a:spcBef>
                <a:spcPts val="1000"/>
              </a:spcBef>
              <a:buBlip>
                <a:blip r:embed="rId2"/>
              </a:buBlip>
              <a:defRPr sz="3400"/>
            </a:pPr>
            <a:r>
              <a:t>crédit d’impôt jusqu’à 2,5 SMIC, taux de 6 % des salaires, décalage l’année fiscale suivante. </a:t>
            </a:r>
          </a:p>
          <a:p>
            <a:pPr lvl="2" marL="1272822" indent="-383822">
              <a:spcBef>
                <a:spcPts val="1000"/>
              </a:spcBef>
              <a:buBlip>
                <a:blip r:embed="rId2"/>
              </a:buBlip>
              <a:defRPr sz="3400"/>
            </a:pPr>
            <a:r>
              <a:t>20 MM d’euros d’allègement</a:t>
            </a:r>
          </a:p>
          <a:p>
            <a:pPr lvl="1" marL="828322" indent="-383822">
              <a:spcBef>
                <a:spcPts val="1000"/>
              </a:spcBef>
              <a:buBlip>
                <a:blip r:embed="rId2"/>
              </a:buBlip>
              <a:defRPr sz="3400"/>
            </a:pPr>
            <a:r>
              <a:t>Un comité d’évaluation annuel du CICE créé par la loi de Finance.</a:t>
            </a:r>
          </a:p>
          <a:p>
            <a:pPr lvl="1" marL="828322" indent="-383822">
              <a:spcBef>
                <a:spcPts val="1000"/>
              </a:spcBef>
              <a:buBlip>
                <a:blip r:embed="rId2"/>
              </a:buBlip>
              <a:defRPr sz="3400"/>
            </a:pPr>
            <a:r>
              <a:t>« Pacte de responsabilité et de solidarité » fin 2013</a:t>
            </a:r>
          </a:p>
          <a:p>
            <a:pPr lvl="2" marL="1272822" indent="-383822">
              <a:spcBef>
                <a:spcPts val="1000"/>
              </a:spcBef>
              <a:buBlip>
                <a:blip r:embed="rId2"/>
              </a:buBlip>
              <a:defRPr sz="3400"/>
            </a:pPr>
            <a:r>
              <a:t>mesure principale :  allégement des cotisations familiales patronales</a:t>
            </a:r>
          </a:p>
          <a:p>
            <a:pPr lvl="2">
              <a:buBlip>
                <a:blip r:embed="rId2"/>
              </a:buBlip>
            </a:pPr>
            <a:r>
              <a:t>des mesures supplémentaires de simplification</a:t>
            </a:r>
          </a:p>
          <a:p>
            <a:pPr lvl="1">
              <a:buBlip>
                <a:blip r:embed="rId2"/>
              </a:buBlip>
            </a:pPr>
            <a:r>
              <a:t>Au total, près de 40 MM d’allègements prévus fin 2016 avec les deux dispositifs</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8" name="Shape 738"/>
          <p:cNvSpPr/>
          <p:nvPr>
            <p:ph type="title"/>
          </p:nvPr>
        </p:nvSpPr>
        <p:spPr>
          <a:xfrm>
            <a:off x="330200" y="190500"/>
            <a:ext cx="12453386" cy="1155700"/>
          </a:xfrm>
          <a:prstGeom prst="rect">
            <a:avLst/>
          </a:prstGeom>
        </p:spPr>
        <p:txBody>
          <a:bodyPr/>
          <a:lstStyle/>
          <a:p>
            <a:pPr/>
            <a:r>
              <a:t>Effets attendus du CICE selon France Stratégie</a:t>
            </a:r>
          </a:p>
        </p:txBody>
      </p:sp>
      <p:sp>
        <p:nvSpPr>
          <p:cNvPr id="739" name="Shape 739"/>
          <p:cNvSpPr/>
          <p:nvPr>
            <p:ph type="body" sz="half" idx="1"/>
          </p:nvPr>
        </p:nvSpPr>
        <p:spPr>
          <a:prstGeom prst="rect">
            <a:avLst/>
          </a:prstGeom>
        </p:spPr>
        <p:txBody>
          <a:bodyPr/>
          <a:lstStyle/>
          <a:p>
            <a:pPr>
              <a:buBlip>
                <a:blip r:embed="rId2"/>
              </a:buBlip>
            </a:pPr>
          </a:p>
        </p:txBody>
      </p:sp>
      <p:pic>
        <p:nvPicPr>
          <p:cNvPr id="740" name="pasted-image.pdf"/>
          <p:cNvPicPr>
            <a:picLocks noChangeAspect="1"/>
          </p:cNvPicPr>
          <p:nvPr/>
        </p:nvPicPr>
        <p:blipFill>
          <a:blip r:embed="rId3">
            <a:extLst/>
          </a:blip>
          <a:stretch>
            <a:fillRect/>
          </a:stretch>
        </p:blipFill>
        <p:spPr>
          <a:xfrm>
            <a:off x="650870" y="1397611"/>
            <a:ext cx="11703060" cy="8166403"/>
          </a:xfrm>
          <a:prstGeom prst="rect">
            <a:avLst/>
          </a:prstGeom>
          <a:ln w="12700">
            <a:miter lim="400000"/>
          </a:ln>
        </p:spPr>
      </p:pic>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2" name="Shape 742"/>
          <p:cNvSpPr/>
          <p:nvPr>
            <p:ph type="body" idx="1"/>
          </p:nvPr>
        </p:nvSpPr>
        <p:spPr>
          <a:xfrm>
            <a:off x="476580" y="117820"/>
            <a:ext cx="12051640" cy="9156290"/>
          </a:xfrm>
          <a:prstGeom prst="rect">
            <a:avLst/>
          </a:prstGeom>
        </p:spPr>
        <p:txBody>
          <a:bodyPr/>
          <a:lstStyle/>
          <a:p>
            <a:pPr lvl="1">
              <a:buBlip>
                <a:blip r:embed="rId2"/>
              </a:buBlip>
            </a:pPr>
            <a:r>
              <a:t>Critiques : </a:t>
            </a:r>
          </a:p>
          <a:p>
            <a:pPr lvl="2">
              <a:buBlip>
                <a:blip r:embed="rId2"/>
              </a:buBlip>
            </a:pPr>
            <a:r>
              <a:t>Une cible trop large ?</a:t>
            </a:r>
          </a:p>
          <a:p>
            <a:pPr lvl="3">
              <a:buBlip>
                <a:blip r:embed="rId2"/>
              </a:buBlip>
            </a:pPr>
            <a:r>
              <a:t>Evaluations favorables à des baisses de charges fortes mais ciblées autour du SMIC. </a:t>
            </a:r>
          </a:p>
          <a:p>
            <a:pPr lvl="2">
              <a:buBlip>
                <a:blip r:embed="rId2"/>
              </a:buBlip>
            </a:pPr>
            <a:r>
              <a:t>L’absence de contreparties aux subventions : privilégier des aides conditionnées à des projets d’investissement ? </a:t>
            </a:r>
          </a:p>
          <a:p>
            <a:pPr lvl="2">
              <a:buBlip>
                <a:blip r:embed="rId2"/>
              </a:buBlip>
            </a:pPr>
            <a:r>
              <a:t>Une politique de l’offre dans un contexte de rigueur sur la demande très défavorable à la reprise d’activité ?</a:t>
            </a:r>
          </a:p>
          <a:p>
            <a:pPr lvl="1">
              <a:buBlip>
                <a:blip r:embed="rId2"/>
              </a:buBlip>
            </a:pPr>
            <a:r>
              <a:t>débat sur les évaluations en 2016 :</a:t>
            </a:r>
          </a:p>
          <a:p>
            <a:pPr lvl="2">
              <a:buBlip>
                <a:blip r:embed="rId2"/>
              </a:buBlip>
            </a:pPr>
            <a:r>
              <a:t>trois équipes de recherche mandatées par France Stratégie</a:t>
            </a:r>
          </a:p>
          <a:p>
            <a:pPr lvl="2">
              <a:buBlip>
                <a:blip r:embed="rId2"/>
              </a:buBlip>
            </a:pPr>
            <a:r>
              <a:t>des résultats limités : entre 50 et 100 000 emplois sauvegardés ou créés entre 2013 et 2014.</a:t>
            </a:r>
          </a:p>
          <a:p>
            <a:pPr lvl="2">
              <a:buBlip>
                <a:blip r:embed="rId2"/>
              </a:buBlip>
            </a:pPr>
            <a:r>
              <a:t>problème des effets de long terme et de l’empilement de dispositifs contradictoires. </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4" name="Shape 744"/>
          <p:cNvSpPr/>
          <p:nvPr>
            <p:ph type="title"/>
          </p:nvPr>
        </p:nvSpPr>
        <p:spPr>
          <a:prstGeom prst="rect">
            <a:avLst/>
          </a:prstGeom>
        </p:spPr>
        <p:txBody>
          <a:bodyPr/>
          <a:lstStyle>
            <a:lvl1pPr>
              <a:buBlip>
                <a:blip r:embed="rId3"/>
              </a:buBlip>
            </a:lvl1pPr>
          </a:lstStyle>
          <a:p>
            <a:pPr/>
            <a:r>
              <a:t>les incitations non monétaires sur la demande de travail</a:t>
            </a:r>
          </a:p>
        </p:txBody>
      </p:sp>
      <p:sp>
        <p:nvSpPr>
          <p:cNvPr id="745" name="Shape 745"/>
          <p:cNvSpPr/>
          <p:nvPr>
            <p:ph type="body" idx="1"/>
          </p:nvPr>
        </p:nvSpPr>
        <p:spPr>
          <a:xfrm>
            <a:off x="652658" y="2786258"/>
            <a:ext cx="12036118" cy="6453706"/>
          </a:xfrm>
          <a:prstGeom prst="rect">
            <a:avLst/>
          </a:prstGeom>
        </p:spPr>
        <p:txBody>
          <a:bodyPr/>
          <a:lstStyle/>
          <a:p>
            <a:pPr>
              <a:buBlip>
                <a:blip r:embed="rId4"/>
              </a:buBlip>
            </a:pPr>
            <a:r>
              <a:t>Débat sur le contrat unique aujourd’hui</a:t>
            </a:r>
          </a:p>
          <a:p>
            <a:pPr lvl="1">
              <a:buBlip>
                <a:blip r:embed="rId4"/>
              </a:buBlip>
            </a:pPr>
            <a:r>
              <a:t>modèle des pays d’Europe nordique</a:t>
            </a:r>
          </a:p>
          <a:p>
            <a:pPr lvl="1">
              <a:buBlip>
                <a:blip r:embed="rId4"/>
              </a:buBlip>
            </a:pPr>
            <a:r>
              <a:t>problème de la segmentation du marché du travail</a:t>
            </a:r>
          </a:p>
          <a:p>
            <a:pPr lvl="1">
              <a:buBlip>
                <a:blip r:embed="rId4"/>
              </a:buBlip>
            </a:pPr>
            <a:r>
              <a:t>l’emploi est créé majoritairement en flux sur des CDD, et présent en stock majoritairement sur des CDI : une divergence d’intérêt</a:t>
            </a:r>
          </a:p>
          <a:p>
            <a:pPr lvl="1">
              <a:buBlip>
                <a:blip r:embed="rId4"/>
              </a:buBlip>
            </a:pPr>
            <a:r>
              <a:t>problème de « l’insécurité juridique »</a:t>
            </a:r>
          </a:p>
          <a:p>
            <a:pPr lvl="1">
              <a:buBlip>
                <a:blip r:embed="rId4"/>
              </a:buBlip>
            </a:pPr>
            <a:r>
              <a:t>un débat récurrent : rapport Cahuc 2004 sur la sécurité sociale professionnelle. Transférer les droits des emplois vers les travailleurs</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1B1B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